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2"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PT Sans"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0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9a1859bda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9a1859bda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49a1859bda_0_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89885511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89885511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489885511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898855118_0_1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898855118_0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4898855118_0_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c1c5ba58c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c1c5ba58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4c1c5ba58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89565743a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89565743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489565743a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b9bab07bb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b9bab07bb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4b9bab07bb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c1c5ba58c_1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c1c5ba58c_1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4c1c5ba58c_1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c1c5ba58c_1_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c1c5ba58c_1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4c1c5ba58c_1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c1c5ba58c_1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c1c5ba58c_1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4c1c5ba58c_1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c16a801e8_0_1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c16a801e8_0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4c16a801e8_0_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898855118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898855118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4898855118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898855118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898855118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4898855118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898855118_0_1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898855118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4898855118_0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898855118_0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898855118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4898855118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c16a801e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4c16a801e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4c16a801e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c16a801e8_0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c16a801e8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4c16a801e8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4c16a801e8_0_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4c16a801e8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4c16a801e8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4898855118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489885511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4898855118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c1c5ba58c_1_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c1c5ba58c_1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4c1c5ba58c_1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c1c5ba58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4c1c5ba58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4c1c5ba58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4a9b14f76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4a9b14f7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g4a9b14f76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c1c5ba58c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c1c5ba58c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4c1c5ba58c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c1c5ba58c_1_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c1c5ba58c_1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4c1c5ba58c_1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89565743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89565743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g489565743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a9b14f767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a9b14f767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g4a9b14f767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89565743a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89565743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489565743a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a9b14f767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a9b14f767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4a9b14f767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a9b14f767_0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a9b14f767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g4a9b14f767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854199"/>
            <a:ext cx="7772400" cy="1655763"/>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dk1"/>
              </a:buClr>
              <a:buSzPts val="5400"/>
              <a:buFont typeface="Arial"/>
              <a:buNone/>
              <a:defRPr sz="54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370744"/>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3600"/>
              <a:buNone/>
              <a:defRPr sz="36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2"/>
          <p:cNvPicPr preferRelativeResize="0"/>
          <p:nvPr/>
        </p:nvPicPr>
        <p:blipFill rotWithShape="1">
          <a:blip r:embed="rId2">
            <a:alphaModFix/>
          </a:blip>
          <a:srcRect/>
          <a:stretch/>
        </p:blipFill>
        <p:spPr>
          <a:xfrm>
            <a:off x="0" y="4972782"/>
            <a:ext cx="9144000" cy="1881224"/>
          </a:xfrm>
          <a:prstGeom prst="rect">
            <a:avLst/>
          </a:prstGeom>
          <a:noFill/>
          <a:ln>
            <a:noFill/>
          </a:ln>
        </p:spPr>
      </p:pic>
      <p:pic>
        <p:nvPicPr>
          <p:cNvPr id="19" name="Google Shape;19;p2"/>
          <p:cNvPicPr preferRelativeResize="0"/>
          <p:nvPr/>
        </p:nvPicPr>
        <p:blipFill rotWithShape="1">
          <a:blip r:embed="rId2">
            <a:alphaModFix/>
          </a:blip>
          <a:srcRect/>
          <a:stretch/>
        </p:blipFill>
        <p:spPr>
          <a:xfrm rot="10800000">
            <a:off x="-1" y="-4225"/>
            <a:ext cx="9144000" cy="1881224"/>
          </a:xfrm>
          <a:prstGeom prst="rect">
            <a:avLst/>
          </a:prstGeom>
          <a:noFill/>
          <a:ln>
            <a:noFill/>
          </a:ln>
        </p:spPr>
      </p:pic>
      <p:pic>
        <p:nvPicPr>
          <p:cNvPr id="20" name="Google Shape;20;p2"/>
          <p:cNvPicPr preferRelativeResize="0"/>
          <p:nvPr/>
        </p:nvPicPr>
        <p:blipFill rotWithShape="1">
          <a:blip r:embed="rId3">
            <a:alphaModFix/>
          </a:blip>
          <a:srcRect/>
          <a:stretch/>
        </p:blipFill>
        <p:spPr>
          <a:xfrm>
            <a:off x="537823" y="5260500"/>
            <a:ext cx="25908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
          <p:cNvPicPr preferRelativeResize="0"/>
          <p:nvPr/>
        </p:nvPicPr>
        <p:blipFill rotWithShape="1">
          <a:blip r:embed="rId2">
            <a:alphaModFix/>
          </a:blip>
          <a:srcRect/>
          <a:stretch/>
        </p:blipFill>
        <p:spPr>
          <a:xfrm>
            <a:off x="0" y="496887"/>
            <a:ext cx="9144000" cy="1162050"/>
          </a:xfrm>
          <a:prstGeom prst="rect">
            <a:avLst/>
          </a:prstGeom>
          <a:noFill/>
          <a:ln>
            <a:noFill/>
          </a:ln>
        </p:spPr>
      </p:pic>
      <p:sp>
        <p:nvSpPr>
          <p:cNvPr id="24" name="Google Shape;24;p3"/>
          <p:cNvSpPr/>
          <p:nvPr/>
        </p:nvSpPr>
        <p:spPr>
          <a:xfrm>
            <a:off x="0" y="0"/>
            <a:ext cx="9144000" cy="1113183"/>
          </a:xfrm>
          <a:prstGeom prst="rect">
            <a:avLst/>
          </a:prstGeom>
          <a:solidFill>
            <a:srgbClr val="067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3"/>
          <p:cNvSpPr txBox="1">
            <a:spLocks noGrp="1"/>
          </p:cNvSpPr>
          <p:nvPr>
            <p:ph type="title"/>
          </p:nvPr>
        </p:nvSpPr>
        <p:spPr>
          <a:xfrm>
            <a:off x="0" y="0"/>
            <a:ext cx="9144000" cy="113568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4400"/>
              <a:buFont typeface="Calibri"/>
              <a:buNone/>
              <a:defRPr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 You_Questions">
  <p:cSld name="Thank You_Questions">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a:stretch/>
        </p:blipFill>
        <p:spPr>
          <a:xfrm>
            <a:off x="0" y="4972782"/>
            <a:ext cx="9144000" cy="1881224"/>
          </a:xfrm>
          <a:prstGeom prst="rect">
            <a:avLst/>
          </a:prstGeom>
          <a:noFill/>
          <a:ln>
            <a:noFill/>
          </a:ln>
        </p:spPr>
      </p:pic>
      <p:pic>
        <p:nvPicPr>
          <p:cNvPr id="30" name="Google Shape;30;p4"/>
          <p:cNvPicPr preferRelativeResize="0"/>
          <p:nvPr/>
        </p:nvPicPr>
        <p:blipFill rotWithShape="1">
          <a:blip r:embed="rId2">
            <a:alphaModFix/>
          </a:blip>
          <a:srcRect/>
          <a:stretch/>
        </p:blipFill>
        <p:spPr>
          <a:xfrm rot="10800000">
            <a:off x="-1" y="-4225"/>
            <a:ext cx="9144000" cy="1881224"/>
          </a:xfrm>
          <a:prstGeom prst="rect">
            <a:avLst/>
          </a:prstGeom>
          <a:noFill/>
          <a:ln>
            <a:noFill/>
          </a:ln>
        </p:spPr>
      </p:pic>
      <p:pic>
        <p:nvPicPr>
          <p:cNvPr id="31" name="Google Shape;31;p4"/>
          <p:cNvPicPr preferRelativeResize="0"/>
          <p:nvPr/>
        </p:nvPicPr>
        <p:blipFill rotWithShape="1">
          <a:blip r:embed="rId3">
            <a:alphaModFix/>
          </a:blip>
          <a:srcRect/>
          <a:stretch/>
        </p:blipFill>
        <p:spPr>
          <a:xfrm>
            <a:off x="537823" y="5637228"/>
            <a:ext cx="1523401" cy="53767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a:stretch/>
        </p:blipFill>
        <p:spPr>
          <a:xfrm>
            <a:off x="0" y="4972782"/>
            <a:ext cx="9144000" cy="1881224"/>
          </a:xfrm>
          <a:prstGeom prst="rect">
            <a:avLst/>
          </a:prstGeom>
          <a:noFill/>
          <a:ln>
            <a:noFill/>
          </a:ln>
        </p:spPr>
      </p:pic>
      <p:pic>
        <p:nvPicPr>
          <p:cNvPr id="34" name="Google Shape;34;p5"/>
          <p:cNvPicPr preferRelativeResize="0"/>
          <p:nvPr/>
        </p:nvPicPr>
        <p:blipFill rotWithShape="1">
          <a:blip r:embed="rId2">
            <a:alphaModFix/>
          </a:blip>
          <a:srcRect/>
          <a:stretch/>
        </p:blipFill>
        <p:spPr>
          <a:xfrm rot="10800000">
            <a:off x="-1" y="-4225"/>
            <a:ext cx="9144000" cy="1881224"/>
          </a:xfrm>
          <a:prstGeom prst="rect">
            <a:avLst/>
          </a:prstGeom>
          <a:noFill/>
          <a:ln>
            <a:noFill/>
          </a:ln>
        </p:spPr>
      </p:pic>
      <p:pic>
        <p:nvPicPr>
          <p:cNvPr id="35" name="Google Shape;35;p5"/>
          <p:cNvPicPr preferRelativeResize="0"/>
          <p:nvPr/>
        </p:nvPicPr>
        <p:blipFill rotWithShape="1">
          <a:blip r:embed="rId3">
            <a:alphaModFix/>
          </a:blip>
          <a:srcRect/>
          <a:stretch/>
        </p:blipFill>
        <p:spPr>
          <a:xfrm>
            <a:off x="2516812" y="2668825"/>
            <a:ext cx="4110377" cy="1520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heshapesystem.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http://www.theshapesystem.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http://www.theshapesystem.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ebappa.cdc.gov/sasweb/ncipc/leadcause.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ountyhealthrankings.org/app/wisconsin/2018/rankings/racine/county/outcomes/1/snapsho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nami.org/" TargetMode="External"/><Relationship Id="rId4" Type="http://schemas.openxmlformats.org/officeDocument/2006/relationships/hyperlink" Target="https://www.nimh.nih.gov/health/statistics/index.s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6"/>
          <p:cNvSpPr txBox="1">
            <a:spLocks noGrp="1"/>
          </p:cNvSpPr>
          <p:nvPr>
            <p:ph type="ctrTitle"/>
          </p:nvPr>
        </p:nvSpPr>
        <p:spPr>
          <a:xfrm>
            <a:off x="685800" y="1319125"/>
            <a:ext cx="7772400" cy="19563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1400" b="0">
                <a:solidFill>
                  <a:srgbClr val="FF0000"/>
                </a:solidFill>
              </a:rPr>
              <a:t> </a:t>
            </a:r>
            <a:r>
              <a:rPr lang="en-US" sz="3000"/>
              <a:t>School Based Mental Health Clinics: </a:t>
            </a:r>
            <a:endParaRPr sz="3000"/>
          </a:p>
          <a:p>
            <a:pPr marL="0" lvl="0" indent="0" algn="ctr" rtl="0">
              <a:lnSpc>
                <a:spcPct val="115000"/>
              </a:lnSpc>
              <a:spcBef>
                <a:spcPts val="0"/>
              </a:spcBef>
              <a:spcAft>
                <a:spcPts val="0"/>
              </a:spcAft>
              <a:buClr>
                <a:schemeClr val="dk1"/>
              </a:buClr>
              <a:buSzPts val="1100"/>
              <a:buFont typeface="Arial"/>
              <a:buNone/>
            </a:pPr>
            <a:r>
              <a:rPr lang="en-US" sz="2400"/>
              <a:t> How Community Partnership Expand the Reach of Mental Health Services for Youth in our Community</a:t>
            </a:r>
            <a:endParaRPr sz="2400"/>
          </a:p>
        </p:txBody>
      </p:sp>
      <p:sp>
        <p:nvSpPr>
          <p:cNvPr id="41" name="Google Shape;41;p6"/>
          <p:cNvSpPr txBox="1">
            <a:spLocks noGrp="1"/>
          </p:cNvSpPr>
          <p:nvPr>
            <p:ph type="subTitle" idx="1"/>
          </p:nvPr>
        </p:nvSpPr>
        <p:spPr>
          <a:xfrm>
            <a:off x="1143000" y="1806300"/>
            <a:ext cx="7545000" cy="3190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None/>
            </a:pPr>
            <a:endParaRPr sz="2400">
              <a:solidFill>
                <a:srgbClr val="202020"/>
              </a:solidFill>
              <a:highlight>
                <a:srgbClr val="FFFFFF"/>
              </a:highlight>
            </a:endParaRPr>
          </a:p>
          <a:p>
            <a:pPr marL="0" lvl="0" indent="0" algn="ctr" rtl="0">
              <a:lnSpc>
                <a:spcPct val="100000"/>
              </a:lnSpc>
              <a:spcBef>
                <a:spcPts val="0"/>
              </a:spcBef>
              <a:spcAft>
                <a:spcPts val="0"/>
              </a:spcAft>
              <a:buClr>
                <a:schemeClr val="dk1"/>
              </a:buClr>
              <a:buSzPts val="1100"/>
              <a:buNone/>
            </a:pPr>
            <a:endParaRPr sz="2400">
              <a:solidFill>
                <a:srgbClr val="202020"/>
              </a:solidFill>
              <a:highlight>
                <a:srgbClr val="FFFFFF"/>
              </a:highlight>
            </a:endParaRPr>
          </a:p>
          <a:p>
            <a:pPr marL="4114800" lvl="0" indent="0" algn="l" rtl="0">
              <a:lnSpc>
                <a:spcPct val="100000"/>
              </a:lnSpc>
              <a:spcBef>
                <a:spcPts val="0"/>
              </a:spcBef>
              <a:spcAft>
                <a:spcPts val="0"/>
              </a:spcAft>
              <a:buClr>
                <a:schemeClr val="dk1"/>
              </a:buClr>
              <a:buSzPts val="1100"/>
              <a:buNone/>
            </a:pPr>
            <a:r>
              <a:rPr lang="en-US" sz="2400">
                <a:solidFill>
                  <a:srgbClr val="202020"/>
                </a:solidFill>
                <a:highlight>
                  <a:srgbClr val="FFFFFF"/>
                </a:highlight>
              </a:rPr>
              <a:t>  	</a:t>
            </a:r>
            <a:endParaRPr sz="2400">
              <a:solidFill>
                <a:srgbClr val="202020"/>
              </a:solidFill>
              <a:highlight>
                <a:srgbClr val="FFFFFF"/>
              </a:highlight>
            </a:endParaRPr>
          </a:p>
          <a:p>
            <a:pPr marL="0" lvl="0" indent="0" algn="l" rtl="0">
              <a:lnSpc>
                <a:spcPct val="100000"/>
              </a:lnSpc>
              <a:spcBef>
                <a:spcPts val="0"/>
              </a:spcBef>
              <a:spcAft>
                <a:spcPts val="0"/>
              </a:spcAft>
              <a:buClr>
                <a:schemeClr val="dk1"/>
              </a:buClr>
              <a:buSzPts val="1100"/>
              <a:buNone/>
            </a:pPr>
            <a:endParaRPr sz="2400">
              <a:solidFill>
                <a:srgbClr val="202020"/>
              </a:solidFill>
              <a:highlight>
                <a:srgbClr val="FFFFFF"/>
              </a:highlight>
            </a:endParaRPr>
          </a:p>
          <a:p>
            <a:pPr marL="0" lvl="0" indent="0" algn="l" rtl="0">
              <a:lnSpc>
                <a:spcPct val="115000"/>
              </a:lnSpc>
              <a:spcBef>
                <a:spcPts val="0"/>
              </a:spcBef>
              <a:spcAft>
                <a:spcPts val="0"/>
              </a:spcAft>
              <a:buClr>
                <a:schemeClr val="dk1"/>
              </a:buClr>
              <a:buSzPts val="1100"/>
              <a:buNone/>
            </a:pPr>
            <a:r>
              <a:rPr lang="en-US" sz="1800">
                <a:solidFill>
                  <a:srgbClr val="202020"/>
                </a:solidFill>
                <a:highlight>
                  <a:srgbClr val="FFFFFF"/>
                </a:highlight>
              </a:rPr>
              <a:t>Lisa Adams-Qualls, PHD, Social Work, Concordia University School of Social Work</a:t>
            </a:r>
            <a:endParaRPr sz="1800">
              <a:solidFill>
                <a:srgbClr val="202020"/>
              </a:solidFill>
              <a:highlight>
                <a:srgbClr val="FFFFFF"/>
              </a:highlight>
            </a:endParaRPr>
          </a:p>
          <a:p>
            <a:pPr marL="0" lvl="0" indent="0" algn="l" rtl="0">
              <a:lnSpc>
                <a:spcPct val="115000"/>
              </a:lnSpc>
              <a:spcBef>
                <a:spcPts val="0"/>
              </a:spcBef>
              <a:spcAft>
                <a:spcPts val="0"/>
              </a:spcAft>
              <a:buClr>
                <a:schemeClr val="dk1"/>
              </a:buClr>
              <a:buSzPts val="1100"/>
              <a:buNone/>
            </a:pPr>
            <a:endParaRPr sz="1800">
              <a:solidFill>
                <a:srgbClr val="202020"/>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800">
                <a:solidFill>
                  <a:srgbClr val="202020"/>
                </a:solidFill>
                <a:highlight>
                  <a:srgbClr val="FFFFFF"/>
                </a:highlight>
              </a:rPr>
              <a:t>Julie Hueller, RN, BS, MSM, Manager, Racine Collaborative for Children’s Mental Health, Racine Unified School District</a:t>
            </a:r>
            <a:endParaRPr sz="1200">
              <a:solidFill>
                <a:srgbClr val="202020"/>
              </a:solidFill>
              <a:highlight>
                <a:srgbClr val="FFFFFF"/>
              </a:highlight>
            </a:endParaRPr>
          </a:p>
        </p:txBody>
      </p:sp>
      <p:pic>
        <p:nvPicPr>
          <p:cNvPr id="42" name="Google Shape;42;p6" descr="F:\Communications\C2MH Logo\C2MH Logo Centered\RCCMH Logo2-centered\JPG (rgb raster)\RCCMH-logo2.jpg"/>
          <p:cNvPicPr preferRelativeResize="0"/>
          <p:nvPr/>
        </p:nvPicPr>
        <p:blipFill>
          <a:blip r:embed="rId3">
            <a:alphaModFix/>
          </a:blip>
          <a:stretch>
            <a:fillRect/>
          </a:stretch>
        </p:blipFill>
        <p:spPr>
          <a:xfrm>
            <a:off x="3310975" y="4808900"/>
            <a:ext cx="2825750" cy="1503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14" name="Google Shape;114;p15"/>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115" name="Google Shape;115;p15"/>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116" name="Google Shape;116;p15"/>
          <p:cNvSpPr txBox="1">
            <a:spLocks noGrp="1"/>
          </p:cNvSpPr>
          <p:nvPr>
            <p:ph type="title"/>
          </p:nvPr>
        </p:nvSpPr>
        <p:spPr>
          <a:xfrm>
            <a:off x="457200" y="207275"/>
            <a:ext cx="8229600" cy="928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a:t>Community Solutions</a:t>
            </a:r>
            <a:endParaRPr/>
          </a:p>
        </p:txBody>
      </p:sp>
      <p:grpSp>
        <p:nvGrpSpPr>
          <p:cNvPr id="117" name="Google Shape;117;p15"/>
          <p:cNvGrpSpPr/>
          <p:nvPr/>
        </p:nvGrpSpPr>
        <p:grpSpPr>
          <a:xfrm>
            <a:off x="1944740" y="1268108"/>
            <a:ext cx="5254429" cy="5159892"/>
            <a:chOff x="1487540" y="48908"/>
            <a:chExt cx="5254429" cy="5159892"/>
          </a:xfrm>
        </p:grpSpPr>
        <p:sp>
          <p:nvSpPr>
            <p:cNvPr id="118" name="Google Shape;118;p15"/>
            <p:cNvSpPr/>
            <p:nvPr/>
          </p:nvSpPr>
          <p:spPr>
            <a:xfrm>
              <a:off x="2630909" y="1240762"/>
              <a:ext cx="2967900" cy="2967900"/>
            </a:xfrm>
            <a:prstGeom prst="ellipse">
              <a:avLst/>
            </a:prstGeom>
            <a:solidFill>
              <a:srgbClr val="BF504D">
                <a:alpha val="498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txBox="1"/>
            <p:nvPr/>
          </p:nvSpPr>
          <p:spPr>
            <a:xfrm>
              <a:off x="3065530" y="1675383"/>
              <a:ext cx="2098500" cy="20985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None/>
              </a:pPr>
              <a:r>
                <a:rPr lang="en-US" sz="2400">
                  <a:solidFill>
                    <a:schemeClr val="dk1"/>
                  </a:solidFill>
                  <a:latin typeface="Calibri"/>
                  <a:ea typeface="Calibri"/>
                  <a:cs typeface="Calibri"/>
                  <a:sym typeface="Calibri"/>
                </a:rPr>
                <a:t>Expanded School Mental Health</a:t>
              </a:r>
              <a:endParaRPr/>
            </a:p>
          </p:txBody>
        </p:sp>
        <p:sp>
          <p:nvSpPr>
            <p:cNvPr id="120" name="Google Shape;120;p15"/>
            <p:cNvSpPr/>
            <p:nvPr/>
          </p:nvSpPr>
          <p:spPr>
            <a:xfrm>
              <a:off x="3372854" y="48908"/>
              <a:ext cx="1483800" cy="1483800"/>
            </a:xfrm>
            <a:prstGeom prst="ellipse">
              <a:avLst/>
            </a:prstGeom>
            <a:solidFill>
              <a:schemeClr val="accent3">
                <a:alpha val="498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txBox="1"/>
            <p:nvPr/>
          </p:nvSpPr>
          <p:spPr>
            <a:xfrm>
              <a:off x="3590165" y="266219"/>
              <a:ext cx="1049400" cy="10494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r>
                <a:rPr lang="en-US" sz="1500">
                  <a:solidFill>
                    <a:schemeClr val="dk1"/>
                  </a:solidFill>
                  <a:latin typeface="Calibri"/>
                  <a:ea typeface="Calibri"/>
                  <a:cs typeface="Calibri"/>
                  <a:sym typeface="Calibri"/>
                </a:rPr>
                <a:t>Anti-Stigma Campaign</a:t>
              </a:r>
              <a:endParaRPr/>
            </a:p>
          </p:txBody>
        </p:sp>
        <p:sp>
          <p:nvSpPr>
            <p:cNvPr id="122" name="Google Shape;122;p15"/>
            <p:cNvSpPr/>
            <p:nvPr/>
          </p:nvSpPr>
          <p:spPr>
            <a:xfrm>
              <a:off x="4884759" y="777003"/>
              <a:ext cx="1483800" cy="1483800"/>
            </a:xfrm>
            <a:prstGeom prst="ellipse">
              <a:avLst/>
            </a:prstGeom>
            <a:solidFill>
              <a:schemeClr val="accent4">
                <a:alpha val="498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txBox="1"/>
            <p:nvPr/>
          </p:nvSpPr>
          <p:spPr>
            <a:xfrm>
              <a:off x="5102070" y="994314"/>
              <a:ext cx="1049400" cy="10494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r>
                <a:rPr lang="en-US" sz="1500">
                  <a:solidFill>
                    <a:schemeClr val="dk1"/>
                  </a:solidFill>
                  <a:latin typeface="Calibri"/>
                  <a:ea typeface="Calibri"/>
                  <a:cs typeface="Calibri"/>
                  <a:sym typeface="Calibri"/>
                </a:rPr>
                <a:t>Mental Health Literacy</a:t>
              </a:r>
              <a:endParaRPr/>
            </a:p>
          </p:txBody>
        </p:sp>
        <p:sp>
          <p:nvSpPr>
            <p:cNvPr id="124" name="Google Shape;124;p15"/>
            <p:cNvSpPr/>
            <p:nvPr/>
          </p:nvSpPr>
          <p:spPr>
            <a:xfrm>
              <a:off x="5258169" y="2413018"/>
              <a:ext cx="1483800" cy="1483800"/>
            </a:xfrm>
            <a:prstGeom prst="ellipse">
              <a:avLst/>
            </a:prstGeom>
            <a:solidFill>
              <a:srgbClr val="49ACC5">
                <a:alpha val="498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txBox="1"/>
            <p:nvPr/>
          </p:nvSpPr>
          <p:spPr>
            <a:xfrm>
              <a:off x="5475480" y="2630329"/>
              <a:ext cx="1049400" cy="10494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r>
                <a:rPr lang="en-US" sz="1500">
                  <a:solidFill>
                    <a:schemeClr val="dk1"/>
                  </a:solidFill>
                  <a:latin typeface="Calibri"/>
                  <a:ea typeface="Calibri"/>
                  <a:cs typeface="Calibri"/>
                  <a:sym typeface="Calibri"/>
                </a:rPr>
                <a:t>24/7 Crisis Line</a:t>
              </a:r>
              <a:endParaRPr/>
            </a:p>
          </p:txBody>
        </p:sp>
        <p:sp>
          <p:nvSpPr>
            <p:cNvPr id="126" name="Google Shape;126;p15"/>
            <p:cNvSpPr/>
            <p:nvPr/>
          </p:nvSpPr>
          <p:spPr>
            <a:xfrm>
              <a:off x="4211898" y="3725000"/>
              <a:ext cx="1483800" cy="1483800"/>
            </a:xfrm>
            <a:prstGeom prst="ellipse">
              <a:avLst/>
            </a:prstGeom>
            <a:solidFill>
              <a:srgbClr val="F79543">
                <a:alpha val="498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txBox="1"/>
            <p:nvPr/>
          </p:nvSpPr>
          <p:spPr>
            <a:xfrm>
              <a:off x="4429209" y="3942311"/>
              <a:ext cx="1049400" cy="10494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r>
                <a:rPr lang="en-US" sz="1500">
                  <a:solidFill>
                    <a:schemeClr val="dk1"/>
                  </a:solidFill>
                  <a:latin typeface="Calibri"/>
                  <a:ea typeface="Calibri"/>
                  <a:cs typeface="Calibri"/>
                  <a:sym typeface="Calibri"/>
                </a:rPr>
                <a:t>Advocacy</a:t>
              </a:r>
              <a:endParaRPr/>
            </a:p>
          </p:txBody>
        </p:sp>
        <p:sp>
          <p:nvSpPr>
            <p:cNvPr id="128" name="Google Shape;128;p15"/>
            <p:cNvSpPr/>
            <p:nvPr/>
          </p:nvSpPr>
          <p:spPr>
            <a:xfrm>
              <a:off x="2533810" y="3725000"/>
              <a:ext cx="1483800" cy="1483800"/>
            </a:xfrm>
            <a:prstGeom prst="ellipse">
              <a:avLst/>
            </a:prstGeom>
            <a:solidFill>
              <a:schemeClr val="dk2">
                <a:alpha val="498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txBox="1"/>
            <p:nvPr/>
          </p:nvSpPr>
          <p:spPr>
            <a:xfrm>
              <a:off x="2751121" y="3942311"/>
              <a:ext cx="1049400" cy="10494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r>
                <a:rPr lang="en-US" sz="1500">
                  <a:solidFill>
                    <a:schemeClr val="dk1"/>
                  </a:solidFill>
                  <a:latin typeface="Calibri"/>
                  <a:ea typeface="Calibri"/>
                  <a:cs typeface="Calibri"/>
                  <a:sym typeface="Calibri"/>
                </a:rPr>
                <a:t>Systems of Care</a:t>
              </a:r>
              <a:endParaRPr/>
            </a:p>
          </p:txBody>
        </p:sp>
        <p:sp>
          <p:nvSpPr>
            <p:cNvPr id="130" name="Google Shape;130;p15"/>
            <p:cNvSpPr/>
            <p:nvPr/>
          </p:nvSpPr>
          <p:spPr>
            <a:xfrm>
              <a:off x="1487540" y="2413018"/>
              <a:ext cx="1483800" cy="1483800"/>
            </a:xfrm>
            <a:prstGeom prst="ellipse">
              <a:avLst/>
            </a:prstGeom>
            <a:solidFill>
              <a:schemeClr val="lt2">
                <a:alpha val="498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txBox="1"/>
            <p:nvPr/>
          </p:nvSpPr>
          <p:spPr>
            <a:xfrm>
              <a:off x="1704851" y="2630329"/>
              <a:ext cx="1049400" cy="10494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r>
                <a:rPr lang="en-US" sz="1500">
                  <a:solidFill>
                    <a:schemeClr val="dk1"/>
                  </a:solidFill>
                  <a:latin typeface="Calibri"/>
                  <a:ea typeface="Calibri"/>
                  <a:cs typeface="Calibri"/>
                  <a:sym typeface="Calibri"/>
                </a:rPr>
                <a:t>Screening Tool</a:t>
              </a:r>
              <a:endParaRPr/>
            </a:p>
          </p:txBody>
        </p:sp>
        <p:sp>
          <p:nvSpPr>
            <p:cNvPr id="132" name="Google Shape;132;p15"/>
            <p:cNvSpPr/>
            <p:nvPr/>
          </p:nvSpPr>
          <p:spPr>
            <a:xfrm>
              <a:off x="1860949" y="777003"/>
              <a:ext cx="1483800" cy="1483800"/>
            </a:xfrm>
            <a:prstGeom prst="ellipse">
              <a:avLst/>
            </a:prstGeom>
            <a:solidFill>
              <a:schemeClr val="accent1">
                <a:alpha val="498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txBox="1"/>
            <p:nvPr/>
          </p:nvSpPr>
          <p:spPr>
            <a:xfrm>
              <a:off x="2078260" y="994314"/>
              <a:ext cx="1049400" cy="104940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r>
                <a:rPr lang="en-US" sz="1500">
                  <a:solidFill>
                    <a:schemeClr val="dk1"/>
                  </a:solidFill>
                  <a:latin typeface="Calibri"/>
                  <a:ea typeface="Calibri"/>
                  <a:cs typeface="Calibri"/>
                  <a:sym typeface="Calibri"/>
                </a:rPr>
                <a:t>Consultation Network</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6"/>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endParaRPr/>
          </a:p>
        </p:txBody>
      </p:sp>
      <p:sp>
        <p:nvSpPr>
          <p:cNvPr id="140" name="Google Shape;140;p16"/>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Our Journey</a:t>
            </a:r>
            <a:endParaRPr/>
          </a:p>
        </p:txBody>
      </p:sp>
      <p:sp>
        <p:nvSpPr>
          <p:cNvPr id="141" name="Google Shape;141;p16"/>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grpSp>
        <p:nvGrpSpPr>
          <p:cNvPr id="142" name="Google Shape;142;p16"/>
          <p:cNvGrpSpPr/>
          <p:nvPr/>
        </p:nvGrpSpPr>
        <p:grpSpPr>
          <a:xfrm>
            <a:off x="363250" y="1030409"/>
            <a:ext cx="8229600" cy="4345116"/>
            <a:chOff x="0" y="-85409"/>
            <a:chExt cx="8229600" cy="4345116"/>
          </a:xfrm>
        </p:grpSpPr>
        <p:sp>
          <p:nvSpPr>
            <p:cNvPr id="143" name="Google Shape;143;p16"/>
            <p:cNvSpPr/>
            <p:nvPr/>
          </p:nvSpPr>
          <p:spPr>
            <a:xfrm>
              <a:off x="0" y="1858957"/>
              <a:ext cx="8229600" cy="807900"/>
            </a:xfrm>
            <a:prstGeom prst="notchedRightArrow">
              <a:avLst>
                <a:gd name="adj1" fmla="val 50000"/>
                <a:gd name="adj2" fmla="val 50000"/>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418592" y="-85409"/>
              <a:ext cx="1561800" cy="215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txBox="1"/>
            <p:nvPr/>
          </p:nvSpPr>
          <p:spPr>
            <a:xfrm>
              <a:off x="418592" y="-85409"/>
              <a:ext cx="1561800" cy="2151900"/>
            </a:xfrm>
            <a:prstGeom prst="rect">
              <a:avLst/>
            </a:prstGeom>
            <a:noFill/>
            <a:ln>
              <a:noFill/>
            </a:ln>
          </p:spPr>
          <p:txBody>
            <a:bodyPr spcFirstLastPara="1" wrap="square" lIns="142225" tIns="142225" rIns="142225" bIns="142225" anchor="b" anchorCtr="0">
              <a:noAutofit/>
            </a:bodyPr>
            <a:lstStyle/>
            <a:p>
              <a:pPr marL="0" marR="0" lvl="0" indent="0" algn="ctr" rtl="0">
                <a:lnSpc>
                  <a:spcPct val="90000"/>
                </a:lnSpc>
                <a:spcBef>
                  <a:spcPts val="0"/>
                </a:spcBef>
                <a:spcAft>
                  <a:spcPts val="0"/>
                </a:spcAft>
                <a:buNone/>
              </a:pPr>
              <a:r>
                <a:rPr lang="en-US" sz="2000" b="1">
                  <a:solidFill>
                    <a:schemeClr val="dk1"/>
                  </a:solidFill>
                  <a:latin typeface="Calibri"/>
                  <a:ea typeface="Calibri"/>
                  <a:cs typeface="Calibri"/>
                  <a:sym typeface="Calibri"/>
                </a:rPr>
                <a:t>2011</a:t>
              </a:r>
              <a:endParaRPr/>
            </a:p>
            <a:p>
              <a:pPr marL="0" marR="0" lvl="0" indent="0" algn="ctr" rtl="0">
                <a:lnSpc>
                  <a:spcPct val="90000"/>
                </a:lnSpc>
                <a:spcBef>
                  <a:spcPts val="700"/>
                </a:spcBef>
                <a:spcAft>
                  <a:spcPts val="0"/>
                </a:spcAft>
                <a:buNone/>
              </a:pPr>
              <a:r>
                <a:rPr lang="en-US" sz="2000" b="0">
                  <a:solidFill>
                    <a:schemeClr val="dk1"/>
                  </a:solidFill>
                  <a:latin typeface="Calibri"/>
                  <a:ea typeface="Calibri"/>
                  <a:cs typeface="Calibri"/>
                  <a:sym typeface="Calibri"/>
                </a:rPr>
                <a:t>Research: Johnson Foundation</a:t>
              </a:r>
              <a:endParaRPr/>
            </a:p>
          </p:txBody>
        </p:sp>
        <p:sp>
          <p:nvSpPr>
            <p:cNvPr id="146" name="Google Shape;146;p16"/>
            <p:cNvSpPr/>
            <p:nvPr/>
          </p:nvSpPr>
          <p:spPr>
            <a:xfrm>
              <a:off x="990602" y="1975428"/>
              <a:ext cx="452700" cy="4527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1600196" y="2590797"/>
              <a:ext cx="2384700" cy="129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txBox="1"/>
            <p:nvPr/>
          </p:nvSpPr>
          <p:spPr>
            <a:xfrm>
              <a:off x="1200250" y="2590807"/>
              <a:ext cx="1830000" cy="1668900"/>
            </a:xfrm>
            <a:prstGeom prst="rect">
              <a:avLst/>
            </a:prstGeom>
            <a:noFill/>
            <a:ln>
              <a:noFill/>
            </a:ln>
          </p:spPr>
          <p:txBody>
            <a:bodyPr spcFirstLastPara="1" wrap="square" lIns="128000" tIns="128000" rIns="128000" bIns="128000" anchor="t" anchorCtr="0">
              <a:noAutofit/>
            </a:bodyPr>
            <a:lstStyle/>
            <a:p>
              <a:pPr marL="0" marR="0" lvl="0" indent="0" algn="l" rtl="0">
                <a:lnSpc>
                  <a:spcPct val="90000"/>
                </a:lnSpc>
                <a:spcBef>
                  <a:spcPts val="0"/>
                </a:spcBef>
                <a:spcAft>
                  <a:spcPts val="0"/>
                </a:spcAft>
                <a:buNone/>
              </a:pPr>
              <a:r>
                <a:rPr lang="en-US" sz="1800" b="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2012</a:t>
              </a:r>
              <a:endParaRPr sz="1800" b="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0">
                  <a:solidFill>
                    <a:schemeClr val="dk1"/>
                  </a:solidFill>
                  <a:latin typeface="Calibri"/>
                  <a:ea typeface="Calibri"/>
                  <a:cs typeface="Calibri"/>
                  <a:sym typeface="Calibri"/>
                </a:rPr>
                <a:t>Collaborative for Children’s Mental Health </a:t>
              </a:r>
              <a:endParaRPr sz="1800" b="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a:solidFill>
                    <a:schemeClr val="dk1"/>
                  </a:solidFill>
                  <a:latin typeface="Calibri"/>
                  <a:ea typeface="Calibri"/>
                  <a:cs typeface="Calibri"/>
                  <a:sym typeface="Calibri"/>
                </a:rPr>
                <a:t>Formed</a:t>
              </a:r>
              <a:endParaRPr sz="1800">
                <a:solidFill>
                  <a:schemeClr val="dk1"/>
                </a:solidFill>
                <a:latin typeface="Calibri"/>
                <a:ea typeface="Calibri"/>
                <a:cs typeface="Calibri"/>
                <a:sym typeface="Calibri"/>
              </a:endParaRPr>
            </a:p>
            <a:p>
              <a:pPr marL="0" marR="0" lvl="0" indent="0" algn="ctr" rtl="0">
                <a:lnSpc>
                  <a:spcPct val="90000"/>
                </a:lnSpc>
                <a:spcBef>
                  <a:spcPts val="630"/>
                </a:spcBef>
                <a:spcAft>
                  <a:spcPts val="0"/>
                </a:spcAft>
                <a:buNone/>
              </a:pPr>
              <a:endParaRPr sz="2000" b="1">
                <a:solidFill>
                  <a:schemeClr val="dk1"/>
                </a:solidFill>
                <a:latin typeface="Calibri"/>
                <a:ea typeface="Calibri"/>
                <a:cs typeface="Calibri"/>
                <a:sym typeface="Calibri"/>
              </a:endParaRPr>
            </a:p>
          </p:txBody>
        </p:sp>
        <p:sp>
          <p:nvSpPr>
            <p:cNvPr id="149" name="Google Shape;149;p16"/>
            <p:cNvSpPr/>
            <p:nvPr/>
          </p:nvSpPr>
          <p:spPr>
            <a:xfrm>
              <a:off x="1980400" y="2213982"/>
              <a:ext cx="452700" cy="4527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5014835" y="0"/>
              <a:ext cx="2384700" cy="181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txBox="1"/>
            <p:nvPr/>
          </p:nvSpPr>
          <p:spPr>
            <a:xfrm>
              <a:off x="5014835" y="0"/>
              <a:ext cx="2384700" cy="1810500"/>
            </a:xfrm>
            <a:prstGeom prst="rect">
              <a:avLst/>
            </a:prstGeom>
            <a:noFill/>
            <a:ln>
              <a:noFill/>
            </a:ln>
          </p:spPr>
          <p:txBody>
            <a:bodyPr spcFirstLastPara="1" wrap="square" lIns="128000" tIns="128000" rIns="128000" bIns="128000" anchor="b" anchorCtr="0">
              <a:noAutofit/>
            </a:bodyPr>
            <a:lstStyle/>
            <a:p>
              <a:pPr marL="0" marR="0" lvl="0" indent="0" algn="ctr" rtl="0">
                <a:lnSpc>
                  <a:spcPct val="90000"/>
                </a:lnSpc>
                <a:spcBef>
                  <a:spcPts val="0"/>
                </a:spcBef>
                <a:spcAft>
                  <a:spcPts val="0"/>
                </a:spcAft>
                <a:buNone/>
              </a:pPr>
              <a:endParaRPr sz="1800" b="0">
                <a:solidFill>
                  <a:schemeClr val="dk1"/>
                </a:solidFill>
                <a:latin typeface="Calibri"/>
                <a:ea typeface="Calibri"/>
                <a:cs typeface="Calibri"/>
                <a:sym typeface="Calibri"/>
              </a:endParaRPr>
            </a:p>
          </p:txBody>
        </p:sp>
        <p:sp>
          <p:nvSpPr>
            <p:cNvPr id="152" name="Google Shape;152;p16"/>
            <p:cNvSpPr/>
            <p:nvPr/>
          </p:nvSpPr>
          <p:spPr>
            <a:xfrm rot="-2335244">
              <a:off x="4884708" y="2189819"/>
              <a:ext cx="452690" cy="45269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16"/>
          <p:cNvSpPr txBox="1"/>
          <p:nvPr/>
        </p:nvSpPr>
        <p:spPr>
          <a:xfrm>
            <a:off x="7081050" y="3431100"/>
            <a:ext cx="811200" cy="4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6"/>
          <p:cNvSpPr/>
          <p:nvPr/>
        </p:nvSpPr>
        <p:spPr>
          <a:xfrm>
            <a:off x="6298427" y="2915400"/>
            <a:ext cx="452700" cy="4527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txBox="1"/>
          <p:nvPr/>
        </p:nvSpPr>
        <p:spPr>
          <a:xfrm>
            <a:off x="3731025" y="3352000"/>
            <a:ext cx="8112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6"/>
          <p:cNvSpPr/>
          <p:nvPr/>
        </p:nvSpPr>
        <p:spPr>
          <a:xfrm>
            <a:off x="3910275" y="3085500"/>
            <a:ext cx="452700" cy="4620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txBox="1"/>
          <p:nvPr/>
        </p:nvSpPr>
        <p:spPr>
          <a:xfrm>
            <a:off x="3837650" y="1776625"/>
            <a:ext cx="1456800" cy="113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800" b="1">
                <a:solidFill>
                  <a:schemeClr val="dk1"/>
                </a:solidFill>
                <a:latin typeface="Calibri"/>
                <a:ea typeface="Calibri"/>
                <a:cs typeface="Calibri"/>
                <a:sym typeface="Calibri"/>
              </a:rPr>
              <a:t>2013- 2014 </a:t>
            </a:r>
            <a:r>
              <a:rPr lang="en-US" sz="1800">
                <a:solidFill>
                  <a:schemeClr val="dk1"/>
                </a:solidFill>
                <a:latin typeface="Calibri"/>
                <a:ea typeface="Calibri"/>
                <a:cs typeface="Calibri"/>
                <a:sym typeface="Calibri"/>
              </a:rPr>
              <a:t>Identification of Solutions</a:t>
            </a:r>
            <a:endParaRPr/>
          </a:p>
        </p:txBody>
      </p:sp>
      <p:sp>
        <p:nvSpPr>
          <p:cNvPr id="158" name="Google Shape;158;p16"/>
          <p:cNvSpPr txBox="1"/>
          <p:nvPr/>
        </p:nvSpPr>
        <p:spPr>
          <a:xfrm>
            <a:off x="4542225" y="4151525"/>
            <a:ext cx="2208900" cy="14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800" b="1">
                <a:solidFill>
                  <a:schemeClr val="dk1"/>
                </a:solidFill>
                <a:latin typeface="Calibri"/>
                <a:ea typeface="Calibri"/>
                <a:cs typeface="Calibri"/>
                <a:sym typeface="Calibri"/>
              </a:rPr>
              <a:t>      2015-2016</a:t>
            </a:r>
            <a:endParaRPr sz="1800" b="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Implementation </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800">
                <a:solidFill>
                  <a:schemeClr val="dk1"/>
                </a:solidFill>
                <a:latin typeface="Calibri"/>
                <a:ea typeface="Calibri"/>
                <a:cs typeface="Calibri"/>
                <a:sym typeface="Calibri"/>
              </a:rPr>
              <a:t>of 2 School Based Mental Health Clinics: New Beginnings</a:t>
            </a:r>
            <a:endParaRPr/>
          </a:p>
        </p:txBody>
      </p:sp>
      <p:sp>
        <p:nvSpPr>
          <p:cNvPr id="159" name="Google Shape;159;p16"/>
          <p:cNvSpPr txBox="1"/>
          <p:nvPr/>
        </p:nvSpPr>
        <p:spPr>
          <a:xfrm>
            <a:off x="6298425" y="1776625"/>
            <a:ext cx="1931100" cy="122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a:solidFill>
                  <a:schemeClr val="dk1"/>
                </a:solidFill>
                <a:latin typeface="Calibri"/>
                <a:ea typeface="Calibri"/>
                <a:cs typeface="Calibri"/>
                <a:sym typeface="Calibri"/>
              </a:rPr>
              <a:t>2016- 2017 </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Expansion of School Based Mental Health to 2 additional clinics</a:t>
            </a:r>
            <a:endParaRPr sz="1800">
              <a:solidFill>
                <a:schemeClr val="dk1"/>
              </a:solidFill>
              <a:latin typeface="Calibri"/>
              <a:ea typeface="Calibri"/>
              <a:cs typeface="Calibri"/>
              <a:sym typeface="Calibri"/>
            </a:endParaRPr>
          </a:p>
        </p:txBody>
      </p:sp>
      <p:sp>
        <p:nvSpPr>
          <p:cNvPr id="160" name="Google Shape;160;p16"/>
          <p:cNvSpPr txBox="1"/>
          <p:nvPr/>
        </p:nvSpPr>
        <p:spPr>
          <a:xfrm>
            <a:off x="7202400" y="3368100"/>
            <a:ext cx="568500" cy="58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6"/>
          <p:cNvSpPr/>
          <p:nvPr/>
        </p:nvSpPr>
        <p:spPr>
          <a:xfrm>
            <a:off x="7109624" y="3435750"/>
            <a:ext cx="452700" cy="4527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txBox="1"/>
          <p:nvPr/>
        </p:nvSpPr>
        <p:spPr>
          <a:xfrm>
            <a:off x="6959475" y="4258125"/>
            <a:ext cx="1810200" cy="209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2017-2018</a:t>
            </a:r>
            <a:endParaRPr sz="1800" b="1">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Expanded to 5th Elementary location and Started Community MH Clinic</a:t>
            </a:r>
            <a:endParaRPr sz="18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t>A solid business plan is a must have first step.  </a:t>
            </a:r>
            <a:endParaRPr sz="2400"/>
          </a:p>
          <a:p>
            <a:pPr marL="0" lvl="0" indent="0" algn="l" rtl="0">
              <a:spcBef>
                <a:spcPts val="1000"/>
              </a:spcBef>
              <a:spcAft>
                <a:spcPts val="0"/>
              </a:spcAft>
              <a:buNone/>
            </a:pPr>
            <a:r>
              <a:rPr lang="en-US" sz="2400"/>
              <a:t>Areas to address:</a:t>
            </a:r>
            <a:endParaRPr sz="2400"/>
          </a:p>
          <a:p>
            <a:pPr marL="457200" lvl="0" indent="-381000" algn="l" rtl="0">
              <a:spcBef>
                <a:spcPts val="1000"/>
              </a:spcBef>
              <a:spcAft>
                <a:spcPts val="0"/>
              </a:spcAft>
              <a:buSzPts val="2400"/>
              <a:buFont typeface="Calibri"/>
              <a:buChar char="•"/>
            </a:pPr>
            <a:r>
              <a:rPr lang="en-US" sz="2400"/>
              <a:t>Research who is doing it well</a:t>
            </a:r>
            <a:endParaRPr sz="2400">
              <a:solidFill>
                <a:srgbClr val="000000"/>
              </a:solidFill>
            </a:endParaRPr>
          </a:p>
          <a:p>
            <a:pPr marL="457200" lvl="0" indent="-381000" algn="l" rtl="0">
              <a:lnSpc>
                <a:spcPct val="100000"/>
              </a:lnSpc>
              <a:spcBef>
                <a:spcPts val="0"/>
              </a:spcBef>
              <a:spcAft>
                <a:spcPts val="0"/>
              </a:spcAft>
              <a:buSzPts val="2400"/>
              <a:buFont typeface="Calibri"/>
              <a:buChar char="•"/>
            </a:pPr>
            <a:r>
              <a:rPr lang="en-US" sz="2400">
                <a:solidFill>
                  <a:srgbClr val="000000"/>
                </a:solidFill>
              </a:rPr>
              <a:t>Program Objectives including Priority Populations</a:t>
            </a:r>
            <a:endParaRPr sz="2400">
              <a:solidFill>
                <a:srgbClr val="000000"/>
              </a:solidFill>
            </a:endParaRPr>
          </a:p>
          <a:p>
            <a:pPr marL="457200" lvl="0" indent="-381000" algn="l" rtl="0">
              <a:lnSpc>
                <a:spcPct val="100000"/>
              </a:lnSpc>
              <a:spcBef>
                <a:spcPts val="0"/>
              </a:spcBef>
              <a:spcAft>
                <a:spcPts val="0"/>
              </a:spcAft>
              <a:buSzPts val="2400"/>
              <a:buFont typeface="Calibri"/>
              <a:buChar char="•"/>
            </a:pPr>
            <a:r>
              <a:rPr lang="en-US" sz="2400">
                <a:solidFill>
                  <a:srgbClr val="000000"/>
                </a:solidFill>
              </a:rPr>
              <a:t>Program Collaborations</a:t>
            </a:r>
            <a:endParaRPr sz="2400">
              <a:solidFill>
                <a:srgbClr val="000000"/>
              </a:solidFill>
            </a:endParaRPr>
          </a:p>
          <a:p>
            <a:pPr marL="457200" lvl="0" indent="-381000" algn="l" rtl="0">
              <a:lnSpc>
                <a:spcPct val="100000"/>
              </a:lnSpc>
              <a:spcBef>
                <a:spcPts val="0"/>
              </a:spcBef>
              <a:spcAft>
                <a:spcPts val="0"/>
              </a:spcAft>
              <a:buSzPts val="2400"/>
              <a:buFont typeface="Calibri"/>
              <a:buChar char="•"/>
            </a:pPr>
            <a:r>
              <a:rPr lang="en-US" sz="2400">
                <a:solidFill>
                  <a:srgbClr val="000000"/>
                </a:solidFill>
              </a:rPr>
              <a:t>Program Structure</a:t>
            </a:r>
            <a:endParaRPr sz="2400">
              <a:solidFill>
                <a:srgbClr val="000000"/>
              </a:solidFill>
            </a:endParaRPr>
          </a:p>
          <a:p>
            <a:pPr marL="457200" lvl="0" indent="-381000" algn="l" rtl="0">
              <a:lnSpc>
                <a:spcPct val="100000"/>
              </a:lnSpc>
              <a:spcBef>
                <a:spcPts val="0"/>
              </a:spcBef>
              <a:spcAft>
                <a:spcPts val="0"/>
              </a:spcAft>
              <a:buSzPts val="2400"/>
              <a:buFont typeface="Calibri"/>
              <a:buChar char="•"/>
            </a:pPr>
            <a:r>
              <a:rPr lang="en-US" sz="2400">
                <a:solidFill>
                  <a:srgbClr val="000000"/>
                </a:solidFill>
              </a:rPr>
              <a:t>Program Outcomes and Evaluation</a:t>
            </a:r>
            <a:endParaRPr sz="2400">
              <a:solidFill>
                <a:srgbClr val="000000"/>
              </a:solidFill>
            </a:endParaRPr>
          </a:p>
          <a:p>
            <a:pPr marL="457200" lvl="0" indent="-381000" algn="l" rtl="0">
              <a:lnSpc>
                <a:spcPct val="100000"/>
              </a:lnSpc>
              <a:spcBef>
                <a:spcPts val="0"/>
              </a:spcBef>
              <a:spcAft>
                <a:spcPts val="0"/>
              </a:spcAft>
              <a:buSzPts val="2400"/>
              <a:buFont typeface="Calibri"/>
              <a:buChar char="•"/>
            </a:pPr>
            <a:r>
              <a:rPr lang="en-US" sz="2400">
                <a:solidFill>
                  <a:srgbClr val="000000"/>
                </a:solidFill>
              </a:rPr>
              <a:t>Program Barriers</a:t>
            </a:r>
            <a:endParaRPr sz="2400">
              <a:solidFill>
                <a:srgbClr val="000000"/>
              </a:solidFill>
            </a:endParaRPr>
          </a:p>
          <a:p>
            <a:pPr marL="457200" lvl="0" indent="-381000" algn="l" rtl="0">
              <a:lnSpc>
                <a:spcPct val="100000"/>
              </a:lnSpc>
              <a:spcBef>
                <a:spcPts val="0"/>
              </a:spcBef>
              <a:spcAft>
                <a:spcPts val="0"/>
              </a:spcAft>
              <a:buSzPts val="2400"/>
              <a:buFont typeface="Calibri"/>
              <a:buChar char="•"/>
            </a:pPr>
            <a:r>
              <a:rPr lang="en-US" sz="2400">
                <a:solidFill>
                  <a:srgbClr val="000000"/>
                </a:solidFill>
              </a:rPr>
              <a:t>Program Financial Requirements</a:t>
            </a:r>
            <a:endParaRPr sz="2400">
              <a:solidFill>
                <a:srgbClr val="000000"/>
              </a:solidFill>
            </a:endParaRPr>
          </a:p>
          <a:p>
            <a:pPr marL="0" lvl="0" indent="0" algn="l" rtl="0">
              <a:spcBef>
                <a:spcPts val="1000"/>
              </a:spcBef>
              <a:spcAft>
                <a:spcPts val="0"/>
              </a:spcAft>
              <a:buNone/>
            </a:pPr>
            <a:endParaRPr/>
          </a:p>
        </p:txBody>
      </p:sp>
      <p:sp>
        <p:nvSpPr>
          <p:cNvPr id="169" name="Google Shape;169;p17"/>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Business Plan</a:t>
            </a:r>
            <a:endParaRPr/>
          </a:p>
        </p:txBody>
      </p:sp>
      <p:sp>
        <p:nvSpPr>
          <p:cNvPr id="170" name="Google Shape;170;p1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171" name="Google Shape;171;p17"/>
          <p:cNvPicPr preferRelativeResize="0"/>
          <p:nvPr/>
        </p:nvPicPr>
        <p:blipFill>
          <a:blip r:embed="rId3">
            <a:alphaModFix/>
          </a:blip>
          <a:stretch>
            <a:fillRect/>
          </a:stretch>
        </p:blipFill>
        <p:spPr>
          <a:xfrm>
            <a:off x="6013250" y="3664825"/>
            <a:ext cx="2156324" cy="2512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8"/>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t>Models of School Based Mental Health Clinics:</a:t>
            </a:r>
            <a:endParaRPr sz="2400"/>
          </a:p>
          <a:p>
            <a:pPr marL="457200" lvl="0" indent="-381000" algn="l" rtl="0">
              <a:lnSpc>
                <a:spcPct val="100000"/>
              </a:lnSpc>
              <a:spcBef>
                <a:spcPts val="0"/>
              </a:spcBef>
              <a:spcAft>
                <a:spcPts val="0"/>
              </a:spcAft>
              <a:buSzPts val="2400"/>
              <a:buAutoNum type="arabicPeriod"/>
            </a:pPr>
            <a:r>
              <a:rPr lang="en-US" sz="2400"/>
              <a:t>Students receive mental health services by referral to community mental health provider. (Push Method)</a:t>
            </a:r>
            <a:endParaRPr sz="2400"/>
          </a:p>
          <a:p>
            <a:pPr marL="457200" lvl="0" indent="0" algn="l" rtl="0">
              <a:lnSpc>
                <a:spcPct val="100000"/>
              </a:lnSpc>
              <a:spcBef>
                <a:spcPts val="0"/>
              </a:spcBef>
              <a:spcAft>
                <a:spcPts val="0"/>
              </a:spcAft>
              <a:buNone/>
            </a:pPr>
            <a:endParaRPr sz="2400"/>
          </a:p>
          <a:p>
            <a:pPr marL="457200" lvl="0" indent="-381000" algn="l" rtl="0">
              <a:lnSpc>
                <a:spcPct val="100000"/>
              </a:lnSpc>
              <a:spcBef>
                <a:spcPts val="0"/>
              </a:spcBef>
              <a:spcAft>
                <a:spcPts val="0"/>
              </a:spcAft>
              <a:buSzPts val="2400"/>
              <a:buAutoNum type="arabicPeriod"/>
            </a:pPr>
            <a:r>
              <a:rPr lang="en-US" sz="2400"/>
              <a:t>Students receive mental health services from a community mental health provider co-located in schools.  (Pull method)</a:t>
            </a:r>
            <a:endParaRPr sz="2400"/>
          </a:p>
          <a:p>
            <a:pPr marL="457200" lvl="0" indent="0" algn="l" rtl="0">
              <a:lnSpc>
                <a:spcPct val="100000"/>
              </a:lnSpc>
              <a:spcBef>
                <a:spcPts val="1000"/>
              </a:spcBef>
              <a:spcAft>
                <a:spcPts val="0"/>
              </a:spcAft>
              <a:buNone/>
            </a:pPr>
            <a:endParaRPr sz="2400"/>
          </a:p>
          <a:p>
            <a:pPr marL="457200" lvl="0" indent="-381000" algn="l" rtl="0">
              <a:lnSpc>
                <a:spcPct val="100000"/>
              </a:lnSpc>
              <a:spcBef>
                <a:spcPts val="1000"/>
              </a:spcBef>
              <a:spcAft>
                <a:spcPts val="0"/>
              </a:spcAft>
              <a:buSzPts val="2400"/>
              <a:buAutoNum type="arabicPeriod"/>
            </a:pPr>
            <a:r>
              <a:rPr lang="en-US" sz="2400"/>
              <a:t>Community Mental Health Provider is a full collaborative partner integrated within the school. (Integrative Model)</a:t>
            </a:r>
            <a:endParaRPr sz="2400"/>
          </a:p>
        </p:txBody>
      </p:sp>
      <p:sp>
        <p:nvSpPr>
          <p:cNvPr id="178" name="Google Shape;178;p18"/>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Models of School Based Mental Health Clinics</a:t>
            </a:r>
            <a:endParaRPr/>
          </a:p>
        </p:txBody>
      </p:sp>
      <p:sp>
        <p:nvSpPr>
          <p:cNvPr id="179" name="Google Shape;179;p1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body" idx="1"/>
          </p:nvPr>
        </p:nvSpPr>
        <p:spPr>
          <a:xfrm>
            <a:off x="628650" y="1135800"/>
            <a:ext cx="7886700" cy="50409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Font typeface="Arial"/>
              <a:buNone/>
            </a:pPr>
            <a:r>
              <a:rPr lang="en-US" sz="2400" b="1"/>
              <a:t>Infrastructure</a:t>
            </a:r>
            <a:r>
              <a:rPr lang="en-US" sz="3200"/>
              <a:t> </a:t>
            </a:r>
            <a:endParaRPr sz="3200"/>
          </a:p>
          <a:p>
            <a:pPr marL="1485900" lvl="2" indent="-342900" algn="l" rtl="0">
              <a:lnSpc>
                <a:spcPct val="100000"/>
              </a:lnSpc>
              <a:spcBef>
                <a:spcPts val="0"/>
              </a:spcBef>
              <a:spcAft>
                <a:spcPts val="0"/>
              </a:spcAft>
              <a:buSzPts val="2400"/>
              <a:buChar char="•"/>
            </a:pPr>
            <a:r>
              <a:rPr lang="en-US" sz="2400"/>
              <a:t>Strong School Leadership</a:t>
            </a:r>
            <a:endParaRPr sz="2400"/>
          </a:p>
          <a:p>
            <a:pPr marL="1485900" lvl="2" indent="-342900" algn="l" rtl="0">
              <a:lnSpc>
                <a:spcPct val="100000"/>
              </a:lnSpc>
              <a:spcBef>
                <a:spcPts val="0"/>
              </a:spcBef>
              <a:spcAft>
                <a:spcPts val="0"/>
              </a:spcAft>
              <a:buSzPts val="2400"/>
              <a:buChar char="•"/>
            </a:pPr>
            <a:r>
              <a:rPr lang="en-US" sz="2400"/>
              <a:t>Staff Support</a:t>
            </a:r>
            <a:endParaRPr sz="2400"/>
          </a:p>
          <a:p>
            <a:pPr marL="1485900" lvl="2" indent="-342900" algn="l" rtl="0">
              <a:lnSpc>
                <a:spcPct val="100000"/>
              </a:lnSpc>
              <a:spcBef>
                <a:spcPts val="0"/>
              </a:spcBef>
              <a:spcAft>
                <a:spcPts val="0"/>
              </a:spcAft>
              <a:buSzPts val="2400"/>
              <a:buChar char="•"/>
            </a:pPr>
            <a:r>
              <a:rPr lang="en-US" sz="2400"/>
              <a:t>Shift in Behavior Response</a:t>
            </a:r>
            <a:endParaRPr sz="2400"/>
          </a:p>
          <a:p>
            <a:pPr marL="1485900" lvl="2" indent="-342900" algn="l" rtl="0">
              <a:lnSpc>
                <a:spcPct val="100000"/>
              </a:lnSpc>
              <a:spcBef>
                <a:spcPts val="0"/>
              </a:spcBef>
              <a:spcAft>
                <a:spcPts val="0"/>
              </a:spcAft>
              <a:buSzPts val="2400"/>
              <a:buChar char="•"/>
            </a:pPr>
            <a:r>
              <a:rPr lang="en-US" sz="2400"/>
              <a:t>Strong Communication </a:t>
            </a:r>
            <a:endParaRPr sz="2400"/>
          </a:p>
          <a:p>
            <a:pPr marL="0" lvl="0" indent="0" algn="l" rtl="0">
              <a:lnSpc>
                <a:spcPct val="100000"/>
              </a:lnSpc>
              <a:spcBef>
                <a:spcPts val="480"/>
              </a:spcBef>
              <a:spcAft>
                <a:spcPts val="0"/>
              </a:spcAft>
              <a:buClr>
                <a:srgbClr val="000000"/>
              </a:buClr>
              <a:buSzPts val="1100"/>
              <a:buFont typeface="Arial"/>
              <a:buNone/>
            </a:pPr>
            <a:r>
              <a:rPr lang="en-US" sz="2400" b="1"/>
              <a:t>Data Review</a:t>
            </a:r>
            <a:endParaRPr sz="3200"/>
          </a:p>
          <a:p>
            <a:pPr marL="1440180" lvl="4" indent="-347980" algn="l" rtl="0">
              <a:lnSpc>
                <a:spcPct val="100000"/>
              </a:lnSpc>
              <a:spcBef>
                <a:spcPts val="0"/>
              </a:spcBef>
              <a:spcAft>
                <a:spcPts val="0"/>
              </a:spcAft>
              <a:buSzPts val="2400"/>
              <a:buChar char="•"/>
            </a:pPr>
            <a:r>
              <a:rPr lang="en-US" sz="2400"/>
              <a:t>Office Disciplinary Referrals/Out of School Suspensions</a:t>
            </a:r>
            <a:endParaRPr sz="2000"/>
          </a:p>
          <a:p>
            <a:pPr marL="1440180" lvl="4" indent="-347980" algn="l" rtl="0">
              <a:lnSpc>
                <a:spcPct val="100000"/>
              </a:lnSpc>
              <a:spcBef>
                <a:spcPts val="0"/>
              </a:spcBef>
              <a:spcAft>
                <a:spcPts val="0"/>
              </a:spcAft>
              <a:buSzPts val="2400"/>
              <a:buChar char="•"/>
            </a:pPr>
            <a:r>
              <a:rPr lang="en-US" sz="2400"/>
              <a:t>Attendance</a:t>
            </a:r>
            <a:endParaRPr sz="2400"/>
          </a:p>
          <a:p>
            <a:pPr marL="1440180" lvl="4" indent="-347980" algn="l" rtl="0">
              <a:lnSpc>
                <a:spcPct val="100000"/>
              </a:lnSpc>
              <a:spcBef>
                <a:spcPts val="0"/>
              </a:spcBef>
              <a:spcAft>
                <a:spcPts val="0"/>
              </a:spcAft>
              <a:buSzPts val="2400"/>
              <a:buChar char="•"/>
            </a:pPr>
            <a:r>
              <a:rPr lang="en-US" sz="2400"/>
              <a:t>Bullying Episodes</a:t>
            </a:r>
            <a:endParaRPr sz="2400"/>
          </a:p>
          <a:p>
            <a:pPr marL="0" lvl="0" indent="0" algn="l" rtl="0">
              <a:lnSpc>
                <a:spcPct val="100000"/>
              </a:lnSpc>
              <a:spcBef>
                <a:spcPts val="0"/>
              </a:spcBef>
              <a:spcAft>
                <a:spcPts val="0"/>
              </a:spcAft>
              <a:buNone/>
            </a:pPr>
            <a:r>
              <a:rPr lang="en-US" sz="2400" b="1"/>
              <a:t>School Climate</a:t>
            </a:r>
            <a:endParaRPr sz="2400" b="1"/>
          </a:p>
          <a:p>
            <a:pPr marL="1371600" lvl="0" indent="-381000" algn="l" rtl="0">
              <a:lnSpc>
                <a:spcPct val="100000"/>
              </a:lnSpc>
              <a:spcBef>
                <a:spcPts val="0"/>
              </a:spcBef>
              <a:spcAft>
                <a:spcPts val="0"/>
              </a:spcAft>
              <a:buSzPts val="2400"/>
              <a:buChar char="•"/>
            </a:pPr>
            <a:r>
              <a:rPr lang="en-US" sz="2400"/>
              <a:t>Mental Health Framework</a:t>
            </a:r>
            <a:endParaRPr sz="2400"/>
          </a:p>
          <a:p>
            <a:pPr marL="1371600" lvl="0" indent="-381000" algn="l" rtl="0">
              <a:lnSpc>
                <a:spcPct val="100000"/>
              </a:lnSpc>
              <a:spcBef>
                <a:spcPts val="0"/>
              </a:spcBef>
              <a:spcAft>
                <a:spcPts val="0"/>
              </a:spcAft>
              <a:buSzPts val="2400"/>
              <a:buChar char="•"/>
            </a:pPr>
            <a:r>
              <a:rPr lang="en-US" sz="2400"/>
              <a:t>Positive Behavioral Interventions and Supports (PBIS)</a:t>
            </a:r>
            <a:endParaRPr sz="2400"/>
          </a:p>
          <a:p>
            <a:pPr marL="0" lvl="0" indent="0" algn="l" rtl="0">
              <a:lnSpc>
                <a:spcPct val="100000"/>
              </a:lnSpc>
              <a:spcBef>
                <a:spcPts val="0"/>
              </a:spcBef>
              <a:spcAft>
                <a:spcPts val="0"/>
              </a:spcAft>
              <a:buNone/>
            </a:pPr>
            <a:endParaRPr sz="2400"/>
          </a:p>
        </p:txBody>
      </p:sp>
      <p:sp>
        <p:nvSpPr>
          <p:cNvPr id="186" name="Google Shape;186;p19"/>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Font typeface="PT Sans"/>
              <a:buNone/>
            </a:pPr>
            <a:r>
              <a:rPr lang="en-US" sz="4800"/>
              <a:t>School Readiness</a:t>
            </a:r>
            <a:endParaRPr/>
          </a:p>
        </p:txBody>
      </p:sp>
      <p:sp>
        <p:nvSpPr>
          <p:cNvPr id="187" name="Google Shape;187;p19"/>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0"/>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94" name="Google Shape;194;p20"/>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PBIS</a:t>
            </a:r>
            <a:endParaRPr/>
          </a:p>
        </p:txBody>
      </p:sp>
      <p:sp>
        <p:nvSpPr>
          <p:cNvPr id="195" name="Google Shape;195;p2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196" name="Google Shape;196;p20" descr="Image result for PBIS Triangle"/>
          <p:cNvPicPr preferRelativeResize="0"/>
          <p:nvPr/>
        </p:nvPicPr>
        <p:blipFill>
          <a:blip r:embed="rId3">
            <a:alphaModFix/>
          </a:blip>
          <a:stretch>
            <a:fillRect/>
          </a:stretch>
        </p:blipFill>
        <p:spPr>
          <a:xfrm>
            <a:off x="1825425" y="1929100"/>
            <a:ext cx="4828319" cy="4152848"/>
          </a:xfrm>
          <a:prstGeom prst="rect">
            <a:avLst/>
          </a:prstGeom>
          <a:noFill/>
          <a:ln>
            <a:noFill/>
          </a:ln>
        </p:spPr>
      </p:pic>
      <p:sp>
        <p:nvSpPr>
          <p:cNvPr id="197" name="Google Shape;197;p20"/>
          <p:cNvSpPr txBox="1"/>
          <p:nvPr/>
        </p:nvSpPr>
        <p:spPr>
          <a:xfrm>
            <a:off x="2207866" y="2298242"/>
            <a:ext cx="7527000" cy="7266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2400"/>
              <a:t>The Tier 1 Level called Universal Interventions for all students in all settings which offers a preventive and proactive support structure.  Tier 1 level services will provide an approach that will meet the needs of 80-90% of students.  The Tier 1 services include:</a:t>
            </a:r>
            <a:endParaRPr sz="2400"/>
          </a:p>
          <a:p>
            <a:pPr marL="914400" lvl="0" indent="-381000" algn="l" rtl="0">
              <a:lnSpc>
                <a:spcPct val="107916"/>
              </a:lnSpc>
              <a:spcBef>
                <a:spcPts val="800"/>
              </a:spcBef>
              <a:spcAft>
                <a:spcPts val="0"/>
              </a:spcAft>
              <a:buSzPts val="2400"/>
              <a:buFont typeface="Calibri"/>
              <a:buChar char="●"/>
            </a:pPr>
            <a:r>
              <a:rPr lang="en-US" sz="2400"/>
              <a:t>School Climate</a:t>
            </a:r>
            <a:endParaRPr sz="2400"/>
          </a:p>
          <a:p>
            <a:pPr marL="914400" lvl="0" indent="-381000" algn="l" rtl="0">
              <a:lnSpc>
                <a:spcPct val="107916"/>
              </a:lnSpc>
              <a:spcBef>
                <a:spcPts val="0"/>
              </a:spcBef>
              <a:spcAft>
                <a:spcPts val="0"/>
              </a:spcAft>
              <a:buSzPts val="2400"/>
              <a:buFont typeface="Calibri"/>
              <a:buChar char="●"/>
            </a:pPr>
            <a:r>
              <a:rPr lang="en-US" sz="2400"/>
              <a:t>School policies</a:t>
            </a:r>
            <a:endParaRPr sz="2400"/>
          </a:p>
          <a:p>
            <a:pPr marL="914400" lvl="0" indent="-381000" algn="l" rtl="0">
              <a:lnSpc>
                <a:spcPct val="107916"/>
              </a:lnSpc>
              <a:spcBef>
                <a:spcPts val="0"/>
              </a:spcBef>
              <a:spcAft>
                <a:spcPts val="0"/>
              </a:spcAft>
              <a:buSzPts val="2400"/>
              <a:buFont typeface="Calibri"/>
              <a:buChar char="●"/>
            </a:pPr>
            <a:r>
              <a:rPr lang="en-US" sz="2400"/>
              <a:t>Curriculum and Instruction</a:t>
            </a:r>
            <a:endParaRPr sz="2400"/>
          </a:p>
          <a:p>
            <a:pPr marL="914400" lvl="0" indent="-381000" algn="l" rtl="0">
              <a:lnSpc>
                <a:spcPct val="107916"/>
              </a:lnSpc>
              <a:spcBef>
                <a:spcPts val="0"/>
              </a:spcBef>
              <a:spcAft>
                <a:spcPts val="0"/>
              </a:spcAft>
              <a:buSzPts val="2400"/>
              <a:buFont typeface="Calibri"/>
              <a:buChar char="●"/>
            </a:pPr>
            <a:r>
              <a:rPr lang="en-US" sz="2400"/>
              <a:t>Modeling</a:t>
            </a:r>
            <a:endParaRPr sz="2400"/>
          </a:p>
          <a:p>
            <a:pPr marL="914400" lvl="0" indent="-381000" algn="l" rtl="0">
              <a:lnSpc>
                <a:spcPct val="107916"/>
              </a:lnSpc>
              <a:spcBef>
                <a:spcPts val="0"/>
              </a:spcBef>
              <a:spcAft>
                <a:spcPts val="0"/>
              </a:spcAft>
              <a:buSzPts val="2400"/>
              <a:buFont typeface="Calibri"/>
              <a:buChar char="●"/>
            </a:pPr>
            <a:r>
              <a:rPr lang="en-US" sz="2400"/>
              <a:t>Culturally Sensitive Classroom Management (CSCM)</a:t>
            </a:r>
            <a:endParaRPr sz="2400"/>
          </a:p>
          <a:p>
            <a:pPr marL="0" lvl="0" indent="0" algn="l" rtl="0">
              <a:spcBef>
                <a:spcPts val="1000"/>
              </a:spcBef>
              <a:spcAft>
                <a:spcPts val="0"/>
              </a:spcAft>
              <a:buNone/>
            </a:pPr>
            <a:endParaRPr/>
          </a:p>
        </p:txBody>
      </p:sp>
      <p:sp>
        <p:nvSpPr>
          <p:cNvPr id="204" name="Google Shape;204;p21"/>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ALL</a:t>
            </a:r>
            <a:endParaRPr/>
          </a:p>
        </p:txBody>
      </p:sp>
      <p:sp>
        <p:nvSpPr>
          <p:cNvPr id="205" name="Google Shape;205;p21"/>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800"/>
              <a:t>The Tier 2 level called Selective Interventions is for some student which focuses on high efficiency, early detection, rapid response, small group interventions, and some individualizing.  Tier 2 services will provide an approach that will meet the needs of 5-15% of students.  The Tier 2 services include:</a:t>
            </a:r>
            <a:endParaRPr sz="1800"/>
          </a:p>
          <a:p>
            <a:pPr marL="914400" lvl="0" indent="-342900" algn="l" rtl="0">
              <a:lnSpc>
                <a:spcPct val="107916"/>
              </a:lnSpc>
              <a:spcBef>
                <a:spcPts val="800"/>
              </a:spcBef>
              <a:spcAft>
                <a:spcPts val="0"/>
              </a:spcAft>
              <a:buSzPts val="1800"/>
              <a:buFont typeface="Calibri"/>
              <a:buChar char="●"/>
            </a:pPr>
            <a:r>
              <a:rPr lang="en-US" sz="1800"/>
              <a:t>Behavior Collaboration Team (BCT) Process</a:t>
            </a:r>
            <a:endParaRPr sz="1800"/>
          </a:p>
          <a:p>
            <a:pPr marL="914400" lvl="0" indent="-342900" algn="l" rtl="0">
              <a:lnSpc>
                <a:spcPct val="107916"/>
              </a:lnSpc>
              <a:spcBef>
                <a:spcPts val="0"/>
              </a:spcBef>
              <a:spcAft>
                <a:spcPts val="0"/>
              </a:spcAft>
              <a:buSzPts val="1800"/>
              <a:buFont typeface="Calibri"/>
              <a:buChar char="●"/>
            </a:pPr>
            <a:r>
              <a:rPr lang="en-US" sz="1800"/>
              <a:t>Screening</a:t>
            </a:r>
            <a:endParaRPr sz="1800"/>
          </a:p>
          <a:p>
            <a:pPr marL="914400" lvl="0" indent="-342900" algn="l" rtl="0">
              <a:lnSpc>
                <a:spcPct val="107916"/>
              </a:lnSpc>
              <a:spcBef>
                <a:spcPts val="0"/>
              </a:spcBef>
              <a:spcAft>
                <a:spcPts val="0"/>
              </a:spcAft>
              <a:buSzPts val="1800"/>
              <a:buFont typeface="Calibri"/>
              <a:buChar char="●"/>
            </a:pPr>
            <a:r>
              <a:rPr lang="en-US" sz="1800"/>
              <a:t>Monitoring</a:t>
            </a:r>
            <a:endParaRPr sz="1800"/>
          </a:p>
          <a:p>
            <a:pPr marL="914400" lvl="0" indent="-342900" algn="l" rtl="0">
              <a:lnSpc>
                <a:spcPct val="107916"/>
              </a:lnSpc>
              <a:spcBef>
                <a:spcPts val="0"/>
              </a:spcBef>
              <a:spcAft>
                <a:spcPts val="0"/>
              </a:spcAft>
              <a:buSzPts val="1800"/>
              <a:buFont typeface="Calibri"/>
              <a:buChar char="●"/>
            </a:pPr>
            <a:r>
              <a:rPr lang="en-US" sz="1800"/>
              <a:t>Community Referrals</a:t>
            </a:r>
            <a:endParaRPr sz="1800"/>
          </a:p>
          <a:p>
            <a:pPr marL="914400" lvl="0" indent="-342900" algn="l" rtl="0">
              <a:lnSpc>
                <a:spcPct val="107916"/>
              </a:lnSpc>
              <a:spcBef>
                <a:spcPts val="0"/>
              </a:spcBef>
              <a:spcAft>
                <a:spcPts val="0"/>
              </a:spcAft>
              <a:buSzPts val="1800"/>
              <a:buFont typeface="Calibri"/>
              <a:buChar char="●"/>
            </a:pPr>
            <a:r>
              <a:rPr lang="en-US" sz="1800"/>
              <a:t>Parent Education</a:t>
            </a:r>
            <a:endParaRPr sz="1800"/>
          </a:p>
          <a:p>
            <a:pPr marL="914400" lvl="0" indent="-342900" algn="l" rtl="0">
              <a:lnSpc>
                <a:spcPct val="107916"/>
              </a:lnSpc>
              <a:spcBef>
                <a:spcPts val="0"/>
              </a:spcBef>
              <a:spcAft>
                <a:spcPts val="0"/>
              </a:spcAft>
              <a:buSzPts val="1800"/>
              <a:buFont typeface="Calibri"/>
              <a:buChar char="●"/>
            </a:pPr>
            <a:r>
              <a:rPr lang="en-US" sz="1800"/>
              <a:t>Classroom supports</a:t>
            </a:r>
            <a:endParaRPr sz="1800"/>
          </a:p>
          <a:p>
            <a:pPr marL="914400" lvl="0" indent="-342900" algn="l" rtl="0">
              <a:lnSpc>
                <a:spcPct val="107916"/>
              </a:lnSpc>
              <a:spcBef>
                <a:spcPts val="0"/>
              </a:spcBef>
              <a:spcAft>
                <a:spcPts val="0"/>
              </a:spcAft>
              <a:buSzPts val="1800"/>
              <a:buFont typeface="Calibri"/>
              <a:buChar char="●"/>
            </a:pPr>
            <a:r>
              <a:rPr lang="en-US" sz="1800"/>
              <a:t>504 Plans</a:t>
            </a:r>
            <a:endParaRPr sz="1800"/>
          </a:p>
          <a:p>
            <a:pPr marL="914400" lvl="0" indent="-342900" algn="l" rtl="0">
              <a:lnSpc>
                <a:spcPct val="107916"/>
              </a:lnSpc>
              <a:spcBef>
                <a:spcPts val="0"/>
              </a:spcBef>
              <a:spcAft>
                <a:spcPts val="0"/>
              </a:spcAft>
              <a:buSzPts val="1800"/>
              <a:buFont typeface="Calibri"/>
              <a:buChar char="●"/>
            </a:pPr>
            <a:r>
              <a:rPr lang="en-US" sz="1800"/>
              <a:t>Individual Education Plans (IEPs)</a:t>
            </a:r>
            <a:endParaRPr sz="1800"/>
          </a:p>
          <a:p>
            <a:pPr marL="0" lvl="0" indent="0" algn="l" rtl="0">
              <a:spcBef>
                <a:spcPts val="1000"/>
              </a:spcBef>
              <a:spcAft>
                <a:spcPts val="0"/>
              </a:spcAft>
              <a:buNone/>
            </a:pPr>
            <a:endParaRPr/>
          </a:p>
        </p:txBody>
      </p:sp>
      <p:sp>
        <p:nvSpPr>
          <p:cNvPr id="212" name="Google Shape;212;p22"/>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Some</a:t>
            </a:r>
            <a:endParaRPr/>
          </a:p>
        </p:txBody>
      </p:sp>
      <p:sp>
        <p:nvSpPr>
          <p:cNvPr id="213" name="Google Shape;213;p22"/>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3"/>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800"/>
              <a:t>The Tier 3 Level called Targeted Interventions is for small portion of students that did not respond to Tier 2 interventions which is focused on individual students, assessment-based, and services are intensive.  Tier 3 services will provide an approach that will meet the needs of 1-5% of students.  The Tier 3 services include:</a:t>
            </a:r>
            <a:endParaRPr sz="1800"/>
          </a:p>
          <a:p>
            <a:pPr marL="914400" lvl="0" indent="-342900" algn="l" rtl="0">
              <a:lnSpc>
                <a:spcPct val="107916"/>
              </a:lnSpc>
              <a:spcBef>
                <a:spcPts val="800"/>
              </a:spcBef>
              <a:spcAft>
                <a:spcPts val="0"/>
              </a:spcAft>
              <a:buSzPts val="1800"/>
              <a:buFont typeface="Calibri"/>
              <a:buChar char="●"/>
            </a:pPr>
            <a:r>
              <a:rPr lang="en-US" sz="1800"/>
              <a:t>Wrap-Around Services such a Comprehensive Community Services (CCS)</a:t>
            </a:r>
            <a:endParaRPr sz="1800"/>
          </a:p>
          <a:p>
            <a:pPr marL="914400" lvl="0" indent="-342900" algn="l" rtl="0">
              <a:lnSpc>
                <a:spcPct val="107916"/>
              </a:lnSpc>
              <a:spcBef>
                <a:spcPts val="0"/>
              </a:spcBef>
              <a:spcAft>
                <a:spcPts val="0"/>
              </a:spcAft>
              <a:buSzPts val="1800"/>
              <a:buFont typeface="Calibri"/>
              <a:buChar char="●"/>
            </a:pPr>
            <a:r>
              <a:rPr lang="en-US" sz="1800"/>
              <a:t>Intensive Case Management</a:t>
            </a:r>
            <a:endParaRPr sz="1800"/>
          </a:p>
          <a:p>
            <a:pPr marL="914400" lvl="0" indent="-342900" algn="l" rtl="0">
              <a:lnSpc>
                <a:spcPct val="107916"/>
              </a:lnSpc>
              <a:spcBef>
                <a:spcPts val="0"/>
              </a:spcBef>
              <a:spcAft>
                <a:spcPts val="0"/>
              </a:spcAft>
              <a:buSzPts val="1800"/>
              <a:buFont typeface="Calibri"/>
              <a:buChar char="●"/>
            </a:pPr>
            <a:r>
              <a:rPr lang="en-US" sz="1800"/>
              <a:t>IEPs</a:t>
            </a:r>
            <a:endParaRPr sz="1800"/>
          </a:p>
          <a:p>
            <a:pPr marL="914400" lvl="0" indent="-342900" algn="l" rtl="0">
              <a:lnSpc>
                <a:spcPct val="107916"/>
              </a:lnSpc>
              <a:spcBef>
                <a:spcPts val="0"/>
              </a:spcBef>
              <a:spcAft>
                <a:spcPts val="0"/>
              </a:spcAft>
              <a:buSzPts val="1800"/>
              <a:buFont typeface="Calibri"/>
              <a:buChar char="●"/>
            </a:pPr>
            <a:r>
              <a:rPr lang="en-US" sz="1800"/>
              <a:t>504 Plans</a:t>
            </a:r>
            <a:endParaRPr sz="1800"/>
          </a:p>
          <a:p>
            <a:pPr marL="914400" lvl="0" indent="-342900" algn="l" rtl="0">
              <a:lnSpc>
                <a:spcPct val="107916"/>
              </a:lnSpc>
              <a:spcBef>
                <a:spcPts val="0"/>
              </a:spcBef>
              <a:spcAft>
                <a:spcPts val="0"/>
              </a:spcAft>
              <a:buSzPts val="1800"/>
              <a:buFont typeface="Calibri"/>
              <a:buChar char="●"/>
            </a:pPr>
            <a:r>
              <a:rPr lang="en-US" sz="1800"/>
              <a:t>Parent Training and Support</a:t>
            </a:r>
            <a:endParaRPr sz="1800"/>
          </a:p>
          <a:p>
            <a:pPr marL="914400" lvl="0" indent="-342900" algn="l" rtl="0">
              <a:lnSpc>
                <a:spcPct val="107916"/>
              </a:lnSpc>
              <a:spcBef>
                <a:spcPts val="0"/>
              </a:spcBef>
              <a:spcAft>
                <a:spcPts val="0"/>
              </a:spcAft>
              <a:buSzPts val="1800"/>
              <a:buFont typeface="Calibri"/>
              <a:buChar char="●"/>
            </a:pPr>
            <a:r>
              <a:rPr lang="en-US" sz="1800"/>
              <a:t>School Based Mental Health Clinics</a:t>
            </a:r>
            <a:endParaRPr sz="1800"/>
          </a:p>
        </p:txBody>
      </p:sp>
      <p:sp>
        <p:nvSpPr>
          <p:cNvPr id="220" name="Google Shape;220;p23"/>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Few</a:t>
            </a:r>
            <a:endParaRPr/>
          </a:p>
        </p:txBody>
      </p:sp>
      <p:sp>
        <p:nvSpPr>
          <p:cNvPr id="221" name="Google Shape;221;p2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28" name="Google Shape;228;p24"/>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School Climate </a:t>
            </a:r>
            <a:endParaRPr/>
          </a:p>
        </p:txBody>
      </p:sp>
      <p:sp>
        <p:nvSpPr>
          <p:cNvPr id="229" name="Google Shape;229;p24"/>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pic>
        <p:nvPicPr>
          <p:cNvPr id="230" name="Google Shape;230;p24"/>
          <p:cNvPicPr preferRelativeResize="0"/>
          <p:nvPr/>
        </p:nvPicPr>
        <p:blipFill>
          <a:blip r:embed="rId3">
            <a:alphaModFix/>
          </a:blip>
          <a:stretch>
            <a:fillRect/>
          </a:stretch>
        </p:blipFill>
        <p:spPr>
          <a:xfrm>
            <a:off x="1887037" y="1974075"/>
            <a:ext cx="5369924" cy="3709525"/>
          </a:xfrm>
          <a:prstGeom prst="rect">
            <a:avLst/>
          </a:prstGeom>
          <a:noFill/>
          <a:ln>
            <a:noFill/>
          </a:ln>
        </p:spPr>
      </p:pic>
      <p:sp>
        <p:nvSpPr>
          <p:cNvPr id="231" name="Google Shape;231;p24"/>
          <p:cNvSpPr txBox="1"/>
          <p:nvPr/>
        </p:nvSpPr>
        <p:spPr>
          <a:xfrm>
            <a:off x="1887025" y="5683600"/>
            <a:ext cx="6402300" cy="7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           Wisconsin Department of Public Instruction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7"/>
          <p:cNvSpPr txBox="1">
            <a:spLocks noGrp="1"/>
          </p:cNvSpPr>
          <p:nvPr>
            <p:ph type="body" idx="1"/>
          </p:nvPr>
        </p:nvSpPr>
        <p:spPr>
          <a:xfrm>
            <a:off x="528625" y="1192075"/>
            <a:ext cx="78867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400"/>
              <a:t>This presentation will focus on addressing mental health issues using a community collaborative to implement a newly created integrative mental health services model to best address the needs of high-risk children and youth within a structured mental health framework that provides a high level of case consultation. A roadmap of operations, funding, and quality metrics utilizing the SHAPE System tool will be introduced to assist with providing school districts and community partners with the tools for implementing evidence based school mental health programming</a:t>
            </a:r>
            <a:r>
              <a:rPr lang="en-US" sz="2400">
                <a:solidFill>
                  <a:srgbClr val="FF9900"/>
                </a:solidFill>
              </a:rPr>
              <a:t> </a:t>
            </a:r>
            <a:r>
              <a:rPr lang="en-US" sz="2400">
                <a:solidFill>
                  <a:srgbClr val="000000"/>
                </a:solidFill>
              </a:rPr>
              <a:t>within their communities.</a:t>
            </a:r>
            <a:endParaRPr sz="2400">
              <a:solidFill>
                <a:srgbClr val="000000"/>
              </a:solidFill>
            </a:endParaRPr>
          </a:p>
          <a:p>
            <a:pPr marL="177800" lvl="0" indent="0" algn="l" rtl="0">
              <a:lnSpc>
                <a:spcPct val="90000"/>
              </a:lnSpc>
              <a:spcBef>
                <a:spcPts val="0"/>
              </a:spcBef>
              <a:spcAft>
                <a:spcPts val="0"/>
              </a:spcAft>
              <a:buClr>
                <a:schemeClr val="dk1"/>
              </a:buClr>
              <a:buSzPts val="2800"/>
              <a:buNone/>
            </a:pPr>
            <a:endParaRPr sz="1800"/>
          </a:p>
        </p:txBody>
      </p:sp>
      <p:sp>
        <p:nvSpPr>
          <p:cNvPr id="48" name="Google Shape;48;p7"/>
          <p:cNvSpPr txBox="1">
            <a:spLocks noGrp="1"/>
          </p:cNvSpPr>
          <p:nvPr>
            <p:ph type="title"/>
          </p:nvPr>
        </p:nvSpPr>
        <p:spPr>
          <a:xfrm>
            <a:off x="0" y="0"/>
            <a:ext cx="9144000" cy="113568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n-US"/>
              <a:t>Session Outcome</a:t>
            </a:r>
            <a:endParaRPr/>
          </a:p>
        </p:txBody>
      </p:sp>
      <p:sp>
        <p:nvSpPr>
          <p:cNvPr id="49" name="Google Shape;49;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Racine Unified School District</a:t>
            </a:r>
            <a:endParaRPr/>
          </a:p>
        </p:txBody>
      </p:sp>
      <p:sp>
        <p:nvSpPr>
          <p:cNvPr id="50" name="Google Shape;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a:t>Integrative Model of Mental Health Services offering:</a:t>
            </a:r>
            <a:endParaRPr sz="2400"/>
          </a:p>
          <a:p>
            <a:pPr marL="0" lvl="0" indent="0" algn="l" rtl="0">
              <a:lnSpc>
                <a:spcPct val="100000"/>
              </a:lnSpc>
              <a:spcBef>
                <a:spcPts val="0"/>
              </a:spcBef>
              <a:spcAft>
                <a:spcPts val="0"/>
              </a:spcAft>
              <a:buNone/>
            </a:pPr>
            <a:endParaRPr sz="2400"/>
          </a:p>
          <a:p>
            <a:pPr marL="457200" lvl="0" indent="-177800" algn="l" rtl="0">
              <a:lnSpc>
                <a:spcPct val="100000"/>
              </a:lnSpc>
              <a:spcBef>
                <a:spcPts val="0"/>
              </a:spcBef>
              <a:spcAft>
                <a:spcPts val="0"/>
              </a:spcAft>
              <a:buSzPts val="2400"/>
              <a:buChar char="•"/>
            </a:pPr>
            <a:r>
              <a:rPr lang="en-US" sz="2400"/>
              <a:t>Individual Therapy</a:t>
            </a:r>
            <a:endParaRPr sz="2400"/>
          </a:p>
          <a:p>
            <a:pPr marL="457200" lvl="0" indent="-177800" algn="l" rtl="0">
              <a:lnSpc>
                <a:spcPct val="100000"/>
              </a:lnSpc>
              <a:spcBef>
                <a:spcPts val="0"/>
              </a:spcBef>
              <a:spcAft>
                <a:spcPts val="0"/>
              </a:spcAft>
              <a:buSzPts val="2400"/>
              <a:buChar char="•"/>
            </a:pPr>
            <a:r>
              <a:rPr lang="en-US" sz="2400"/>
              <a:t>Family Therapy</a:t>
            </a:r>
            <a:endParaRPr sz="2400"/>
          </a:p>
          <a:p>
            <a:pPr marL="457200" lvl="0" indent="-177800" algn="l" rtl="0">
              <a:lnSpc>
                <a:spcPct val="100000"/>
              </a:lnSpc>
              <a:spcBef>
                <a:spcPts val="0"/>
              </a:spcBef>
              <a:spcAft>
                <a:spcPts val="0"/>
              </a:spcAft>
              <a:buSzPts val="2400"/>
              <a:buChar char="•"/>
            </a:pPr>
            <a:r>
              <a:rPr lang="en-US" sz="2400"/>
              <a:t>Supportive Consultation for Families and Teachers</a:t>
            </a:r>
            <a:endParaRPr sz="2400"/>
          </a:p>
          <a:p>
            <a:pPr marL="457200" lvl="0" indent="-228600" algn="l" rtl="0">
              <a:lnSpc>
                <a:spcPct val="100000"/>
              </a:lnSpc>
              <a:spcBef>
                <a:spcPts val="0"/>
              </a:spcBef>
              <a:spcAft>
                <a:spcPts val="0"/>
              </a:spcAft>
              <a:buSzPts val="3200"/>
              <a:buChar char="•"/>
            </a:pPr>
            <a:r>
              <a:rPr lang="en-US" sz="2400"/>
              <a:t>Professional Development for Staff on Mental/Behavioral Health Related Issues</a:t>
            </a:r>
            <a:endParaRPr sz="2400"/>
          </a:p>
          <a:p>
            <a:pPr marL="0" lvl="0" indent="0" algn="l" rtl="0">
              <a:lnSpc>
                <a:spcPct val="100000"/>
              </a:lnSpc>
              <a:spcBef>
                <a:spcPts val="0"/>
              </a:spcBef>
              <a:spcAft>
                <a:spcPts val="0"/>
              </a:spcAft>
              <a:buClr>
                <a:schemeClr val="dk1"/>
              </a:buClr>
              <a:buSzPts val="800"/>
              <a:buFont typeface="Arial"/>
              <a:buNone/>
            </a:pPr>
            <a:endParaRPr sz="3200"/>
          </a:p>
        </p:txBody>
      </p:sp>
      <p:sp>
        <p:nvSpPr>
          <p:cNvPr id="238" name="Google Shape;238;p25"/>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810"/>
              <a:buFont typeface="PT Sans"/>
              <a:buNone/>
            </a:pPr>
            <a:r>
              <a:rPr lang="en-US" sz="3240"/>
              <a:t>School-Based Mental Health Clinics at RUSD</a:t>
            </a:r>
            <a:endParaRPr/>
          </a:p>
        </p:txBody>
      </p:sp>
      <p:sp>
        <p:nvSpPr>
          <p:cNvPr id="239" name="Google Shape;239;p25"/>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6"/>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Arial"/>
              <a:buNone/>
            </a:pPr>
            <a:endParaRPr sz="2400"/>
          </a:p>
          <a:p>
            <a:pPr marL="0" lvl="0" indent="0" algn="l" rtl="0">
              <a:lnSpc>
                <a:spcPct val="100000"/>
              </a:lnSpc>
              <a:spcBef>
                <a:spcPts val="0"/>
              </a:spcBef>
              <a:spcAft>
                <a:spcPts val="0"/>
              </a:spcAft>
              <a:buClr>
                <a:schemeClr val="dk1"/>
              </a:buClr>
              <a:buSzPts val="3200"/>
              <a:buFont typeface="Arial"/>
              <a:buNone/>
            </a:pPr>
            <a:endParaRPr sz="2400"/>
          </a:p>
          <a:p>
            <a:pPr marL="0" lvl="0" indent="0" algn="l" rtl="0">
              <a:lnSpc>
                <a:spcPct val="100000"/>
              </a:lnSpc>
              <a:spcBef>
                <a:spcPts val="0"/>
              </a:spcBef>
              <a:spcAft>
                <a:spcPts val="0"/>
              </a:spcAft>
              <a:buClr>
                <a:schemeClr val="dk1"/>
              </a:buClr>
              <a:buSzPts val="3200"/>
              <a:buFont typeface="Arial"/>
              <a:buNone/>
            </a:pPr>
            <a:r>
              <a:rPr lang="en-US" sz="2400"/>
              <a:t>Year Round Care - 12 months</a:t>
            </a:r>
            <a:endParaRPr sz="2400"/>
          </a:p>
          <a:p>
            <a:pPr marL="914400" lvl="0" indent="-177800" algn="l" rtl="0">
              <a:lnSpc>
                <a:spcPct val="100000"/>
              </a:lnSpc>
              <a:spcBef>
                <a:spcPts val="0"/>
              </a:spcBef>
              <a:spcAft>
                <a:spcPts val="0"/>
              </a:spcAft>
              <a:buSzPts val="2400"/>
              <a:buChar char="•"/>
            </a:pPr>
            <a:r>
              <a:rPr lang="en-US" sz="2400"/>
              <a:t>Referral process</a:t>
            </a:r>
            <a:endParaRPr sz="2400"/>
          </a:p>
          <a:p>
            <a:pPr marL="1371600" lvl="1" indent="-203200" algn="l" rtl="0">
              <a:lnSpc>
                <a:spcPct val="100000"/>
              </a:lnSpc>
              <a:spcBef>
                <a:spcPts val="0"/>
              </a:spcBef>
              <a:spcAft>
                <a:spcPts val="0"/>
              </a:spcAft>
              <a:buSzPts val="2400"/>
              <a:buChar char="–"/>
            </a:pPr>
            <a:r>
              <a:rPr lang="en-US"/>
              <a:t>School based</a:t>
            </a:r>
            <a:endParaRPr/>
          </a:p>
          <a:p>
            <a:pPr marL="914400" lvl="0" indent="-177800" algn="l" rtl="0">
              <a:lnSpc>
                <a:spcPct val="100000"/>
              </a:lnSpc>
              <a:spcBef>
                <a:spcPts val="0"/>
              </a:spcBef>
              <a:spcAft>
                <a:spcPts val="0"/>
              </a:spcAft>
              <a:buSzPts val="2400"/>
              <a:buChar char="•"/>
            </a:pPr>
            <a:r>
              <a:rPr lang="en-US" sz="2400"/>
              <a:t>Services</a:t>
            </a:r>
            <a:endParaRPr sz="2400"/>
          </a:p>
          <a:p>
            <a:pPr marL="914400" lvl="0" indent="-177800" algn="l" rtl="0">
              <a:lnSpc>
                <a:spcPct val="100000"/>
              </a:lnSpc>
              <a:spcBef>
                <a:spcPts val="0"/>
              </a:spcBef>
              <a:spcAft>
                <a:spcPts val="0"/>
              </a:spcAft>
              <a:buSzPts val="2400"/>
              <a:buChar char="•"/>
            </a:pPr>
            <a:r>
              <a:rPr lang="en-US" sz="2400"/>
              <a:t>Discharge Planning</a:t>
            </a:r>
            <a:endParaRPr sz="2400"/>
          </a:p>
          <a:p>
            <a:pPr marL="0" lvl="0" indent="0" algn="l" rtl="0">
              <a:lnSpc>
                <a:spcPct val="100000"/>
              </a:lnSpc>
              <a:spcBef>
                <a:spcPts val="0"/>
              </a:spcBef>
              <a:spcAft>
                <a:spcPts val="0"/>
              </a:spcAft>
              <a:buClr>
                <a:schemeClr val="dk1"/>
              </a:buClr>
              <a:buSzPts val="3200"/>
              <a:buFont typeface="Arial"/>
              <a:buNone/>
            </a:pPr>
            <a:endParaRPr sz="2400"/>
          </a:p>
          <a:p>
            <a:pPr marL="0" lvl="0" indent="0" algn="l" rtl="0">
              <a:lnSpc>
                <a:spcPct val="100000"/>
              </a:lnSpc>
              <a:spcBef>
                <a:spcPts val="0"/>
              </a:spcBef>
              <a:spcAft>
                <a:spcPts val="0"/>
              </a:spcAft>
              <a:buClr>
                <a:schemeClr val="dk1"/>
              </a:buClr>
              <a:buSzPts val="3200"/>
              <a:buFont typeface="Arial"/>
              <a:buNone/>
            </a:pPr>
            <a:r>
              <a:rPr lang="en-US" sz="2400"/>
              <a:t>Summer and ongoing support</a:t>
            </a:r>
            <a:endParaRPr sz="2400"/>
          </a:p>
          <a:p>
            <a:pPr marL="0" lvl="0" indent="0" algn="l" rtl="0">
              <a:spcBef>
                <a:spcPts val="1000"/>
              </a:spcBef>
              <a:spcAft>
                <a:spcPts val="0"/>
              </a:spcAft>
              <a:buNone/>
            </a:pPr>
            <a:endParaRPr/>
          </a:p>
        </p:txBody>
      </p:sp>
      <p:sp>
        <p:nvSpPr>
          <p:cNvPr id="246" name="Google Shape;246;p26"/>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endParaRPr sz="5000">
              <a:latin typeface="PT Sans"/>
              <a:ea typeface="PT Sans"/>
              <a:cs typeface="PT Sans"/>
              <a:sym typeface="PT Sans"/>
            </a:endParaRPr>
          </a:p>
          <a:p>
            <a:pPr marL="0" lvl="0" indent="0" algn="ctr" rtl="0">
              <a:lnSpc>
                <a:spcPct val="100000"/>
              </a:lnSpc>
              <a:spcBef>
                <a:spcPts val="0"/>
              </a:spcBef>
              <a:spcAft>
                <a:spcPts val="0"/>
              </a:spcAft>
              <a:buClr>
                <a:schemeClr val="dk1"/>
              </a:buClr>
              <a:buSzPts val="1250"/>
              <a:buFont typeface="PT Sans"/>
              <a:buNone/>
            </a:pPr>
            <a:r>
              <a:rPr lang="en-US" sz="4800"/>
              <a:t>Continuum of Care</a:t>
            </a:r>
            <a:endParaRPr sz="4800" b="0"/>
          </a:p>
          <a:p>
            <a:pPr marL="0" lvl="0" indent="0" algn="ctr" rtl="0">
              <a:spcBef>
                <a:spcPts val="0"/>
              </a:spcBef>
              <a:spcAft>
                <a:spcPts val="0"/>
              </a:spcAft>
              <a:buNone/>
            </a:pPr>
            <a:endParaRPr/>
          </a:p>
        </p:txBody>
      </p:sp>
      <p:sp>
        <p:nvSpPr>
          <p:cNvPr id="247" name="Google Shape;247;p26"/>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pic>
        <p:nvPicPr>
          <p:cNvPr id="248" name="Google Shape;248;p26" descr="Image result for year round icon"/>
          <p:cNvPicPr preferRelativeResize="0"/>
          <p:nvPr/>
        </p:nvPicPr>
        <p:blipFill>
          <a:blip r:embed="rId3">
            <a:alphaModFix/>
          </a:blip>
          <a:stretch>
            <a:fillRect/>
          </a:stretch>
        </p:blipFill>
        <p:spPr>
          <a:xfrm>
            <a:off x="5519575" y="2835200"/>
            <a:ext cx="3028950" cy="1514475"/>
          </a:xfrm>
          <a:prstGeom prst="rect">
            <a:avLst/>
          </a:prstGeom>
          <a:noFill/>
          <a:ln>
            <a:noFill/>
          </a:ln>
        </p:spPr>
      </p:pic>
      <p:sp>
        <p:nvSpPr>
          <p:cNvPr id="249" name="Google Shape;249;p26"/>
          <p:cNvSpPr txBox="1"/>
          <p:nvPr/>
        </p:nvSpPr>
        <p:spPr>
          <a:xfrm>
            <a:off x="5519575" y="2835200"/>
            <a:ext cx="3205800" cy="1587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7"/>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1371600" lvl="0" indent="457200" algn="l" rtl="0">
              <a:spcBef>
                <a:spcPts val="1000"/>
              </a:spcBef>
              <a:spcAft>
                <a:spcPts val="0"/>
              </a:spcAft>
              <a:buNone/>
            </a:pPr>
            <a:r>
              <a:rPr lang="en-US" sz="2400" b="1"/>
              <a:t>Forming your Team</a:t>
            </a:r>
            <a:endParaRPr sz="2400" b="1"/>
          </a:p>
          <a:p>
            <a:pPr marL="457200" lvl="0" indent="-381000" algn="l" rtl="0">
              <a:spcBef>
                <a:spcPts val="1000"/>
              </a:spcBef>
              <a:spcAft>
                <a:spcPts val="0"/>
              </a:spcAft>
              <a:buSzPts val="2400"/>
              <a:buChar char="•"/>
            </a:pPr>
            <a:r>
              <a:rPr lang="en-US" sz="2400"/>
              <a:t>Data Support</a:t>
            </a:r>
            <a:endParaRPr sz="2400"/>
          </a:p>
          <a:p>
            <a:pPr marL="457200" lvl="0" indent="-381000" algn="l" rtl="0">
              <a:spcBef>
                <a:spcPts val="0"/>
              </a:spcBef>
              <a:spcAft>
                <a:spcPts val="0"/>
              </a:spcAft>
              <a:buSzPts val="2400"/>
              <a:buChar char="•"/>
            </a:pPr>
            <a:r>
              <a:rPr lang="en-US" sz="2400"/>
              <a:t>MOUs</a:t>
            </a:r>
            <a:endParaRPr sz="2400"/>
          </a:p>
          <a:p>
            <a:pPr marL="457200" lvl="0" indent="-381000" algn="l" rtl="0">
              <a:spcBef>
                <a:spcPts val="0"/>
              </a:spcBef>
              <a:spcAft>
                <a:spcPts val="0"/>
              </a:spcAft>
              <a:buSzPts val="2400"/>
              <a:buChar char="•"/>
            </a:pPr>
            <a:r>
              <a:rPr lang="en-US" sz="2400"/>
              <a:t>RFPs for Community Provider</a:t>
            </a:r>
            <a:endParaRPr sz="2400"/>
          </a:p>
          <a:p>
            <a:pPr marL="457200" lvl="0" indent="-381000" algn="l" rtl="0">
              <a:spcBef>
                <a:spcPts val="0"/>
              </a:spcBef>
              <a:spcAft>
                <a:spcPts val="0"/>
              </a:spcAft>
              <a:buSzPts val="2400"/>
              <a:buChar char="•"/>
            </a:pPr>
            <a:r>
              <a:rPr lang="en-US" sz="2400"/>
              <a:t>Expertise for Operational Support</a:t>
            </a:r>
            <a:endParaRPr sz="2400"/>
          </a:p>
          <a:p>
            <a:pPr marL="457200" lvl="0" indent="-381000" algn="l" rtl="0">
              <a:spcBef>
                <a:spcPts val="0"/>
              </a:spcBef>
              <a:spcAft>
                <a:spcPts val="0"/>
              </a:spcAft>
              <a:buSzPts val="2400"/>
              <a:buChar char="•"/>
            </a:pPr>
            <a:r>
              <a:rPr lang="en-US" sz="2400"/>
              <a:t>Community Partners that have a role to play in this work</a:t>
            </a:r>
            <a:endParaRPr sz="2400"/>
          </a:p>
          <a:p>
            <a:pPr marL="457200" lvl="0" indent="-381000" algn="l" rtl="0">
              <a:spcBef>
                <a:spcPts val="0"/>
              </a:spcBef>
              <a:spcAft>
                <a:spcPts val="0"/>
              </a:spcAft>
              <a:buSzPts val="2400"/>
              <a:buChar char="•"/>
            </a:pPr>
            <a:r>
              <a:rPr lang="en-US" sz="2400"/>
              <a:t>Internal Partners that you need at the table</a:t>
            </a:r>
            <a:endParaRPr sz="2400"/>
          </a:p>
          <a:p>
            <a:pPr marL="457200" lvl="0" indent="-381000" algn="l" rtl="0">
              <a:spcBef>
                <a:spcPts val="0"/>
              </a:spcBef>
              <a:spcAft>
                <a:spcPts val="0"/>
              </a:spcAft>
              <a:buSzPts val="2400"/>
              <a:buChar char="•"/>
            </a:pPr>
            <a:r>
              <a:rPr lang="en-US" sz="2400"/>
              <a:t>Funding Partners</a:t>
            </a:r>
            <a:endParaRPr sz="2400"/>
          </a:p>
        </p:txBody>
      </p:sp>
      <p:sp>
        <p:nvSpPr>
          <p:cNvPr id="256" name="Google Shape;256;p27"/>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Operational Support</a:t>
            </a:r>
            <a:endParaRPr/>
          </a:p>
        </p:txBody>
      </p:sp>
      <p:sp>
        <p:nvSpPr>
          <p:cNvPr id="257" name="Google Shape;257;p2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8"/>
          <p:cNvSpPr txBox="1">
            <a:spLocks noGrp="1"/>
          </p:cNvSpPr>
          <p:nvPr>
            <p:ph type="body" idx="1"/>
          </p:nvPr>
        </p:nvSpPr>
        <p:spPr>
          <a:xfrm>
            <a:off x="628650" y="1790100"/>
            <a:ext cx="7886700" cy="43512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2400" b="1"/>
              <a:t>What does your funding plan need to include?</a:t>
            </a:r>
            <a:endParaRPr sz="2400" b="1"/>
          </a:p>
          <a:p>
            <a:pPr marL="457200" lvl="0" indent="-381000" algn="l" rtl="0">
              <a:spcBef>
                <a:spcPts val="1000"/>
              </a:spcBef>
              <a:spcAft>
                <a:spcPts val="0"/>
              </a:spcAft>
              <a:buSzPts val="2400"/>
              <a:buChar char="•"/>
            </a:pPr>
            <a:r>
              <a:rPr lang="en-US" sz="2400"/>
              <a:t>Braided Funding Strategies</a:t>
            </a:r>
            <a:endParaRPr sz="2400"/>
          </a:p>
          <a:p>
            <a:pPr marL="914400" lvl="1" indent="-381000" algn="l" rtl="0">
              <a:spcBef>
                <a:spcPts val="0"/>
              </a:spcBef>
              <a:spcAft>
                <a:spcPts val="0"/>
              </a:spcAft>
              <a:buSzPts val="2400"/>
              <a:buChar char="•"/>
            </a:pPr>
            <a:r>
              <a:rPr lang="en-US"/>
              <a:t>Local</a:t>
            </a:r>
            <a:endParaRPr/>
          </a:p>
          <a:p>
            <a:pPr marL="914400" lvl="1" indent="-381000" algn="l" rtl="0">
              <a:spcBef>
                <a:spcPts val="0"/>
              </a:spcBef>
              <a:spcAft>
                <a:spcPts val="0"/>
              </a:spcAft>
              <a:buSzPts val="2400"/>
              <a:buChar char="•"/>
            </a:pPr>
            <a:r>
              <a:rPr lang="en-US"/>
              <a:t>State</a:t>
            </a:r>
            <a:endParaRPr/>
          </a:p>
          <a:p>
            <a:pPr marL="914400" lvl="1" indent="-381000" algn="l" rtl="0">
              <a:spcBef>
                <a:spcPts val="0"/>
              </a:spcBef>
              <a:spcAft>
                <a:spcPts val="0"/>
              </a:spcAft>
              <a:buSzPts val="2400"/>
              <a:buChar char="•"/>
            </a:pPr>
            <a:r>
              <a:rPr lang="en-US"/>
              <a:t>Federal</a:t>
            </a:r>
            <a:endParaRPr/>
          </a:p>
          <a:p>
            <a:pPr marL="914400" lvl="1" indent="-381000" algn="l" rtl="0">
              <a:spcBef>
                <a:spcPts val="0"/>
              </a:spcBef>
              <a:spcAft>
                <a:spcPts val="0"/>
              </a:spcAft>
              <a:buSzPts val="2400"/>
              <a:buChar char="•"/>
            </a:pPr>
            <a:r>
              <a:rPr lang="en-US"/>
              <a:t>School District Funding </a:t>
            </a:r>
            <a:endParaRPr/>
          </a:p>
          <a:p>
            <a:pPr marL="457200" lvl="0" indent="-381000" algn="l" rtl="0">
              <a:spcBef>
                <a:spcPts val="0"/>
              </a:spcBef>
              <a:spcAft>
                <a:spcPts val="0"/>
              </a:spcAft>
              <a:buSzPts val="2400"/>
              <a:buChar char="•"/>
            </a:pPr>
            <a:r>
              <a:rPr lang="en-US" sz="2400"/>
              <a:t>Marketing Strategies</a:t>
            </a:r>
            <a:endParaRPr sz="2400"/>
          </a:p>
          <a:p>
            <a:pPr marL="914400" lvl="1" indent="-381000" algn="l" rtl="0">
              <a:spcBef>
                <a:spcPts val="0"/>
              </a:spcBef>
              <a:spcAft>
                <a:spcPts val="0"/>
              </a:spcAft>
              <a:buSzPts val="2400"/>
              <a:buChar char="•"/>
            </a:pPr>
            <a:r>
              <a:rPr lang="en-US"/>
              <a:t>Build your recognition of issue</a:t>
            </a:r>
            <a:endParaRPr/>
          </a:p>
          <a:p>
            <a:pPr marL="914400" lvl="1" indent="-381000" algn="l" rtl="0">
              <a:spcBef>
                <a:spcPts val="0"/>
              </a:spcBef>
              <a:spcAft>
                <a:spcPts val="0"/>
              </a:spcAft>
              <a:buSzPts val="2400"/>
              <a:buChar char="•"/>
            </a:pPr>
            <a:r>
              <a:rPr lang="en-US"/>
              <a:t>Stories help</a:t>
            </a:r>
            <a:endParaRPr/>
          </a:p>
          <a:p>
            <a:pPr marL="914400" lvl="0" indent="0" algn="l" rtl="0">
              <a:spcBef>
                <a:spcPts val="1000"/>
              </a:spcBef>
              <a:spcAft>
                <a:spcPts val="0"/>
              </a:spcAft>
              <a:buNone/>
            </a:pPr>
            <a:endParaRPr/>
          </a:p>
          <a:p>
            <a:pPr marL="457200" lvl="0" indent="0" algn="l" rtl="0">
              <a:spcBef>
                <a:spcPts val="1000"/>
              </a:spcBef>
              <a:spcAft>
                <a:spcPts val="0"/>
              </a:spcAft>
              <a:buNone/>
            </a:pPr>
            <a:r>
              <a:rPr lang="en-US"/>
              <a:t>      </a:t>
            </a:r>
            <a:endParaRPr/>
          </a:p>
          <a:p>
            <a:pPr marL="0" lvl="0" indent="0" algn="l" rtl="0">
              <a:spcBef>
                <a:spcPts val="1000"/>
              </a:spcBef>
              <a:spcAft>
                <a:spcPts val="0"/>
              </a:spcAft>
              <a:buNone/>
            </a:pPr>
            <a:endParaRPr/>
          </a:p>
        </p:txBody>
      </p:sp>
      <p:sp>
        <p:nvSpPr>
          <p:cNvPr id="264" name="Google Shape;264;p28"/>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Funding Plan</a:t>
            </a:r>
            <a:endParaRPr/>
          </a:p>
        </p:txBody>
      </p:sp>
      <p:sp>
        <p:nvSpPr>
          <p:cNvPr id="265" name="Google Shape;265;p2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266" name="Google Shape;266;p28"/>
          <p:cNvSpPr txBox="1"/>
          <p:nvPr/>
        </p:nvSpPr>
        <p:spPr>
          <a:xfrm>
            <a:off x="5633975" y="5090550"/>
            <a:ext cx="3054000" cy="12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67" name="Google Shape;267;p28" descr="Image result for Funding icons"/>
          <p:cNvPicPr preferRelativeResize="0"/>
          <p:nvPr/>
        </p:nvPicPr>
        <p:blipFill>
          <a:blip r:embed="rId3">
            <a:alphaModFix/>
          </a:blip>
          <a:stretch>
            <a:fillRect/>
          </a:stretch>
        </p:blipFill>
        <p:spPr>
          <a:xfrm>
            <a:off x="5731200" y="2916425"/>
            <a:ext cx="1933575" cy="1933575"/>
          </a:xfrm>
          <a:prstGeom prst="rect">
            <a:avLst/>
          </a:prstGeom>
          <a:noFill/>
          <a:ln>
            <a:noFill/>
          </a:ln>
        </p:spPr>
      </p:pic>
      <p:sp>
        <p:nvSpPr>
          <p:cNvPr id="268" name="Google Shape;268;p28"/>
          <p:cNvSpPr txBox="1"/>
          <p:nvPr/>
        </p:nvSpPr>
        <p:spPr>
          <a:xfrm>
            <a:off x="6242775" y="3237450"/>
            <a:ext cx="1422000" cy="1456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9"/>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2400">
              <a:latin typeface="Arial"/>
              <a:ea typeface="Arial"/>
              <a:cs typeface="Arial"/>
              <a:sym typeface="Arial"/>
            </a:endParaRPr>
          </a:p>
          <a:p>
            <a:pPr marL="0" lvl="0" indent="0" algn="ctr" rtl="0">
              <a:lnSpc>
                <a:spcPct val="100000"/>
              </a:lnSpc>
              <a:spcBef>
                <a:spcPts val="0"/>
              </a:spcBef>
              <a:spcAft>
                <a:spcPts val="0"/>
              </a:spcAft>
              <a:buClr>
                <a:schemeClr val="dk1"/>
              </a:buClr>
              <a:buSzPts val="1100"/>
              <a:buFont typeface="Arial"/>
              <a:buNone/>
            </a:pPr>
            <a:endParaRPr sz="1400">
              <a:latin typeface="Arial"/>
              <a:ea typeface="Arial"/>
              <a:cs typeface="Arial"/>
              <a:sym typeface="Arial"/>
            </a:endParaRPr>
          </a:p>
          <a:p>
            <a:pPr marL="457200" lvl="0" indent="-342900" algn="l" rtl="0">
              <a:lnSpc>
                <a:spcPct val="100000"/>
              </a:lnSpc>
              <a:spcBef>
                <a:spcPts val="0"/>
              </a:spcBef>
              <a:spcAft>
                <a:spcPts val="0"/>
              </a:spcAft>
              <a:buSzPts val="1800"/>
              <a:buFont typeface="Calibri"/>
              <a:buChar char="●"/>
            </a:pPr>
            <a:r>
              <a:rPr lang="en-US" sz="1800"/>
              <a:t>The School Health Assessment and Performance Evaluation (SHAPE) System is a free, interactive system designed to improve school mental health accountability, excellence, and sustainability.</a:t>
            </a:r>
            <a:endParaRPr sz="1800"/>
          </a:p>
          <a:p>
            <a:pPr marL="45720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Font typeface="Calibri"/>
              <a:buChar char="●"/>
            </a:pPr>
            <a:r>
              <a:rPr lang="en-US" sz="1800"/>
              <a:t>SHAPE is the web-based portal by which comprehensive school mental health systems can access the National School Mental Health Census and Performance Measures.</a:t>
            </a:r>
            <a:endParaRPr sz="1800"/>
          </a:p>
          <a:p>
            <a:pPr marL="45720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Font typeface="Calibri"/>
              <a:buChar char="●"/>
            </a:pPr>
            <a:r>
              <a:rPr lang="en-US" sz="1800"/>
              <a:t>SHAPE is hosted by the Center for School Mental Health and funded in part by the US Department of Health and Human Services.</a:t>
            </a:r>
            <a:endParaRPr sz="1800"/>
          </a:p>
          <a:p>
            <a:pPr marL="0" lvl="0" indent="0" algn="l" rtl="0">
              <a:lnSpc>
                <a:spcPct val="100000"/>
              </a:lnSpc>
              <a:spcBef>
                <a:spcPts val="0"/>
              </a:spcBef>
              <a:spcAft>
                <a:spcPts val="0"/>
              </a:spcAft>
              <a:buNone/>
            </a:pPr>
            <a:endParaRPr sz="1800">
              <a:latin typeface="Arial"/>
              <a:ea typeface="Arial"/>
              <a:cs typeface="Arial"/>
              <a:sym typeface="Arial"/>
            </a:endParaRPr>
          </a:p>
          <a:p>
            <a:pPr marL="0" lvl="0" indent="0" algn="ctr" rtl="0">
              <a:lnSpc>
                <a:spcPct val="100000"/>
              </a:lnSpc>
              <a:spcBef>
                <a:spcPts val="0"/>
              </a:spcBef>
              <a:spcAft>
                <a:spcPts val="0"/>
              </a:spcAft>
              <a:buNone/>
            </a:pPr>
            <a:r>
              <a:rPr lang="en-US" sz="2400" u="sng">
                <a:solidFill>
                  <a:schemeClr val="hlink"/>
                </a:solidFill>
                <a:latin typeface="Arial"/>
                <a:ea typeface="Arial"/>
                <a:cs typeface="Arial"/>
                <a:sym typeface="Arial"/>
                <a:hlinkClick r:id="rId3"/>
              </a:rPr>
              <a:t>www.theshapesystem.com</a:t>
            </a:r>
            <a:endParaRPr sz="2400">
              <a:latin typeface="Arial"/>
              <a:ea typeface="Arial"/>
              <a:cs typeface="Arial"/>
              <a:sym typeface="Arial"/>
            </a:endParaRPr>
          </a:p>
          <a:p>
            <a:pPr marL="0" lvl="0" indent="0" algn="l" rtl="0">
              <a:lnSpc>
                <a:spcPct val="100000"/>
              </a:lnSpc>
              <a:spcBef>
                <a:spcPts val="0"/>
              </a:spcBef>
              <a:spcAft>
                <a:spcPts val="0"/>
              </a:spcAft>
              <a:buNone/>
            </a:pPr>
            <a:endParaRPr sz="1800">
              <a:latin typeface="Arial"/>
              <a:ea typeface="Arial"/>
              <a:cs typeface="Arial"/>
              <a:sym typeface="Arial"/>
            </a:endParaRPr>
          </a:p>
          <a:p>
            <a:pPr marL="0" lvl="0" indent="0" algn="l" rtl="0">
              <a:spcBef>
                <a:spcPts val="1000"/>
              </a:spcBef>
              <a:spcAft>
                <a:spcPts val="0"/>
              </a:spcAft>
              <a:buNone/>
            </a:pPr>
            <a:endParaRPr sz="1800"/>
          </a:p>
        </p:txBody>
      </p:sp>
      <p:sp>
        <p:nvSpPr>
          <p:cNvPr id="275" name="Google Shape;275;p29"/>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SHAPE your School Mental Health System!</a:t>
            </a:r>
            <a:endParaRPr/>
          </a:p>
        </p:txBody>
      </p:sp>
      <p:sp>
        <p:nvSpPr>
          <p:cNvPr id="276" name="Google Shape;276;p29"/>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pic>
        <p:nvPicPr>
          <p:cNvPr id="277" name="Google Shape;277;p29"/>
          <p:cNvPicPr preferRelativeResize="0"/>
          <p:nvPr/>
        </p:nvPicPr>
        <p:blipFill>
          <a:blip r:embed="rId4">
            <a:alphaModFix/>
          </a:blip>
          <a:stretch>
            <a:fillRect/>
          </a:stretch>
        </p:blipFill>
        <p:spPr>
          <a:xfrm>
            <a:off x="3557600" y="1598976"/>
            <a:ext cx="2028825" cy="714375"/>
          </a:xfrm>
          <a:prstGeom prst="rect">
            <a:avLst/>
          </a:prstGeom>
          <a:noFill/>
          <a:ln>
            <a:noFill/>
          </a:ln>
        </p:spPr>
      </p:pic>
      <p:pic>
        <p:nvPicPr>
          <p:cNvPr id="278" name="Google Shape;278;p29"/>
          <p:cNvPicPr preferRelativeResize="0"/>
          <p:nvPr/>
        </p:nvPicPr>
        <p:blipFill>
          <a:blip r:embed="rId5">
            <a:alphaModFix/>
          </a:blip>
          <a:stretch>
            <a:fillRect/>
          </a:stretch>
        </p:blipFill>
        <p:spPr>
          <a:xfrm>
            <a:off x="7210425" y="5168850"/>
            <a:ext cx="1477600" cy="1007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0"/>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sz="2400"/>
              <a:t>Teaming</a:t>
            </a:r>
            <a:endParaRPr sz="2400"/>
          </a:p>
          <a:p>
            <a:pPr marL="457200" lvl="0" indent="-381000" algn="l" rtl="0">
              <a:spcBef>
                <a:spcPts val="0"/>
              </a:spcBef>
              <a:spcAft>
                <a:spcPts val="0"/>
              </a:spcAft>
              <a:buSzPts val="2400"/>
              <a:buChar char="•"/>
            </a:pPr>
            <a:r>
              <a:rPr lang="en-US" sz="2400"/>
              <a:t>Needs Assessment/Resource Mapping</a:t>
            </a:r>
            <a:endParaRPr sz="2400"/>
          </a:p>
          <a:p>
            <a:pPr marL="457200" lvl="0" indent="-381000" algn="l" rtl="0">
              <a:spcBef>
                <a:spcPts val="0"/>
              </a:spcBef>
              <a:spcAft>
                <a:spcPts val="0"/>
              </a:spcAft>
              <a:buSzPts val="2400"/>
              <a:buChar char="•"/>
            </a:pPr>
            <a:r>
              <a:rPr lang="en-US" sz="2400"/>
              <a:t>Screening</a:t>
            </a:r>
            <a:endParaRPr sz="2400"/>
          </a:p>
          <a:p>
            <a:pPr marL="457200" lvl="0" indent="-381000" algn="l" rtl="0">
              <a:spcBef>
                <a:spcPts val="0"/>
              </a:spcBef>
              <a:spcAft>
                <a:spcPts val="0"/>
              </a:spcAft>
              <a:buSzPts val="2400"/>
              <a:buChar char="•"/>
            </a:pPr>
            <a:r>
              <a:rPr lang="en-US" sz="2400"/>
              <a:t>Evidence-Based Services and Supports</a:t>
            </a:r>
            <a:endParaRPr sz="2400"/>
          </a:p>
          <a:p>
            <a:pPr marL="457200" lvl="0" indent="-381000" algn="l" rtl="0">
              <a:spcBef>
                <a:spcPts val="0"/>
              </a:spcBef>
              <a:spcAft>
                <a:spcPts val="0"/>
              </a:spcAft>
              <a:buSzPts val="2400"/>
              <a:buChar char="•"/>
            </a:pPr>
            <a:r>
              <a:rPr lang="en-US" sz="2400"/>
              <a:t>Evidence-Based Implementation</a:t>
            </a:r>
            <a:endParaRPr sz="2400"/>
          </a:p>
          <a:p>
            <a:pPr marL="457200" lvl="0" indent="-381000" algn="l" rtl="0">
              <a:spcBef>
                <a:spcPts val="0"/>
              </a:spcBef>
              <a:spcAft>
                <a:spcPts val="0"/>
              </a:spcAft>
              <a:buSzPts val="2400"/>
              <a:buChar char="•"/>
            </a:pPr>
            <a:r>
              <a:rPr lang="en-US" sz="2400"/>
              <a:t>Data-Driven Decision Making</a:t>
            </a:r>
            <a:endParaRPr sz="2400"/>
          </a:p>
          <a:p>
            <a:pPr marL="0" lvl="0" indent="0" algn="l" rtl="0">
              <a:spcBef>
                <a:spcPts val="1000"/>
              </a:spcBef>
              <a:spcAft>
                <a:spcPts val="0"/>
              </a:spcAft>
              <a:buNone/>
            </a:pPr>
            <a:endParaRPr/>
          </a:p>
          <a:p>
            <a:pPr marL="0" lvl="0" indent="0" algn="ctr" rtl="0">
              <a:lnSpc>
                <a:spcPct val="100000"/>
              </a:lnSpc>
              <a:spcBef>
                <a:spcPts val="0"/>
              </a:spcBef>
              <a:spcAft>
                <a:spcPts val="0"/>
              </a:spcAft>
              <a:buClr>
                <a:schemeClr val="dk1"/>
              </a:buClr>
              <a:buSzPts val="1100"/>
              <a:buFont typeface="Arial"/>
              <a:buNone/>
            </a:pPr>
            <a:r>
              <a:rPr lang="en-US" sz="2400" u="sng">
                <a:solidFill>
                  <a:schemeClr val="hlink"/>
                </a:solidFill>
                <a:latin typeface="Arial"/>
                <a:ea typeface="Arial"/>
                <a:cs typeface="Arial"/>
                <a:sym typeface="Arial"/>
                <a:hlinkClick r:id="rId3"/>
              </a:rPr>
              <a:t>www.theshapesystem.com</a:t>
            </a:r>
            <a:endParaRPr/>
          </a:p>
        </p:txBody>
      </p:sp>
      <p:sp>
        <p:nvSpPr>
          <p:cNvPr id="285" name="Google Shape;285;p30"/>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National Performance Measure Domains: Quality</a:t>
            </a:r>
            <a:endParaRPr/>
          </a:p>
        </p:txBody>
      </p:sp>
      <p:sp>
        <p:nvSpPr>
          <p:cNvPr id="286" name="Google Shape;286;p3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pic>
        <p:nvPicPr>
          <p:cNvPr id="287" name="Google Shape;287;p30"/>
          <p:cNvPicPr preferRelativeResize="0"/>
          <p:nvPr/>
        </p:nvPicPr>
        <p:blipFill>
          <a:blip r:embed="rId4">
            <a:alphaModFix/>
          </a:blip>
          <a:stretch>
            <a:fillRect/>
          </a:stretch>
        </p:blipFill>
        <p:spPr>
          <a:xfrm>
            <a:off x="7210425" y="5168850"/>
            <a:ext cx="1477600" cy="1007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1"/>
          <p:cNvSpPr txBox="1">
            <a:spLocks noGrp="1"/>
          </p:cNvSpPr>
          <p:nvPr>
            <p:ph type="body" idx="1"/>
          </p:nvPr>
        </p:nvSpPr>
        <p:spPr>
          <a:xfrm>
            <a:off x="628650" y="157047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sz="2400"/>
          </a:p>
          <a:p>
            <a:pPr marL="457200" lvl="0" indent="-381000" algn="l" rtl="0">
              <a:spcBef>
                <a:spcPts val="1000"/>
              </a:spcBef>
              <a:spcAft>
                <a:spcPts val="0"/>
              </a:spcAft>
              <a:buSzPts val="2400"/>
              <a:buChar char="•"/>
            </a:pPr>
            <a:r>
              <a:rPr lang="en-US" sz="2400"/>
              <a:t>Funding and Resources</a:t>
            </a:r>
            <a:endParaRPr sz="2400"/>
          </a:p>
          <a:p>
            <a:pPr marL="457200" lvl="0" indent="-381000" algn="l" rtl="0">
              <a:spcBef>
                <a:spcPts val="0"/>
              </a:spcBef>
              <a:spcAft>
                <a:spcPts val="0"/>
              </a:spcAft>
              <a:buSzPts val="2400"/>
              <a:buChar char="•"/>
            </a:pPr>
            <a:r>
              <a:rPr lang="en-US" sz="2400"/>
              <a:t>Resource Utilization</a:t>
            </a:r>
            <a:endParaRPr sz="2400"/>
          </a:p>
          <a:p>
            <a:pPr marL="457200" lvl="0" indent="-381000" algn="l" rtl="0">
              <a:spcBef>
                <a:spcPts val="0"/>
              </a:spcBef>
              <a:spcAft>
                <a:spcPts val="0"/>
              </a:spcAft>
              <a:buSzPts val="2400"/>
              <a:buChar char="•"/>
            </a:pPr>
            <a:r>
              <a:rPr lang="en-US" sz="2400"/>
              <a:t>Quality</a:t>
            </a:r>
            <a:endParaRPr sz="2400"/>
          </a:p>
          <a:p>
            <a:pPr marL="457200" lvl="0" indent="-381000" algn="l" rtl="0">
              <a:spcBef>
                <a:spcPts val="0"/>
              </a:spcBef>
              <a:spcAft>
                <a:spcPts val="0"/>
              </a:spcAft>
              <a:buSzPts val="2400"/>
              <a:buChar char="•"/>
            </a:pPr>
            <a:r>
              <a:rPr lang="en-US" sz="2400"/>
              <a:t>Documentation and Reporting Impact</a:t>
            </a:r>
            <a:endParaRPr sz="2400"/>
          </a:p>
          <a:p>
            <a:pPr marL="457200" lvl="0" indent="-381000" algn="l" rtl="0">
              <a:spcBef>
                <a:spcPts val="0"/>
              </a:spcBef>
              <a:spcAft>
                <a:spcPts val="0"/>
              </a:spcAft>
              <a:buSzPts val="2400"/>
              <a:buChar char="•"/>
            </a:pPr>
            <a:r>
              <a:rPr lang="en-US" sz="2400"/>
              <a:t>Marketing and Promotion</a:t>
            </a:r>
            <a:endParaRPr sz="2400"/>
          </a:p>
          <a:p>
            <a:pPr marL="0" lvl="0" indent="0" algn="l" rtl="0">
              <a:spcBef>
                <a:spcPts val="1000"/>
              </a:spcBef>
              <a:spcAft>
                <a:spcPts val="0"/>
              </a:spcAft>
              <a:buNone/>
            </a:pPr>
            <a:endParaRPr/>
          </a:p>
          <a:p>
            <a:pPr marL="0" lvl="0" indent="0" algn="l" rtl="0">
              <a:spcBef>
                <a:spcPts val="1000"/>
              </a:spcBef>
              <a:spcAft>
                <a:spcPts val="0"/>
              </a:spcAft>
              <a:buNone/>
            </a:pPr>
            <a:endParaRPr/>
          </a:p>
          <a:p>
            <a:pPr marL="914400" lvl="0" indent="457200" algn="r" rtl="0">
              <a:spcBef>
                <a:spcPts val="1000"/>
              </a:spcBef>
              <a:spcAft>
                <a:spcPts val="0"/>
              </a:spcAft>
              <a:buNone/>
            </a:pPr>
            <a:r>
              <a:rPr lang="en-US" sz="2400" u="sng">
                <a:solidFill>
                  <a:schemeClr val="hlink"/>
                </a:solidFill>
                <a:latin typeface="Arial"/>
                <a:ea typeface="Arial"/>
                <a:cs typeface="Arial"/>
                <a:sym typeface="Arial"/>
                <a:hlinkClick r:id="rId3"/>
              </a:rPr>
              <a:t>www.theshapesystem.com</a:t>
            </a:r>
            <a:r>
              <a:rPr lang="en-US"/>
              <a:t>									</a:t>
            </a:r>
            <a:endParaRPr/>
          </a:p>
        </p:txBody>
      </p:sp>
      <p:sp>
        <p:nvSpPr>
          <p:cNvPr id="294" name="Google Shape;294;p31"/>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National Performance Measure Domains: Sustainability</a:t>
            </a:r>
            <a:endParaRPr/>
          </a:p>
        </p:txBody>
      </p:sp>
      <p:sp>
        <p:nvSpPr>
          <p:cNvPr id="295" name="Google Shape;295;p31"/>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pic>
        <p:nvPicPr>
          <p:cNvPr id="296" name="Google Shape;296;p31"/>
          <p:cNvPicPr preferRelativeResize="0"/>
          <p:nvPr/>
        </p:nvPicPr>
        <p:blipFill>
          <a:blip r:embed="rId4">
            <a:alphaModFix/>
          </a:blip>
          <a:stretch>
            <a:fillRect/>
          </a:stretch>
        </p:blipFill>
        <p:spPr>
          <a:xfrm>
            <a:off x="7210425" y="5168850"/>
            <a:ext cx="1477600" cy="1007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2"/>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03" name="Google Shape;303;p32"/>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250"/>
              <a:buFont typeface="PT Sans"/>
              <a:buNone/>
            </a:pPr>
            <a:r>
              <a:rPr lang="en-US" sz="5000">
                <a:latin typeface="PT Sans"/>
                <a:ea typeface="PT Sans"/>
                <a:cs typeface="PT Sans"/>
                <a:sym typeface="PT Sans"/>
              </a:rPr>
              <a:t>Clinic Results	</a:t>
            </a:r>
            <a:endParaRPr/>
          </a:p>
        </p:txBody>
      </p:sp>
      <p:sp>
        <p:nvSpPr>
          <p:cNvPr id="304" name="Google Shape;304;p32"/>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305" name="Google Shape;305;p32"/>
          <p:cNvSpPr/>
          <p:nvPr/>
        </p:nvSpPr>
        <p:spPr>
          <a:xfrm>
            <a:off x="1486875" y="1828675"/>
            <a:ext cx="609600" cy="2743200"/>
          </a:xfrm>
          <a:prstGeom prst="downArrow">
            <a:avLst>
              <a:gd name="adj1" fmla="val 50000"/>
              <a:gd name="adj2"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6" name="Google Shape;306;p32"/>
          <p:cNvSpPr txBox="1"/>
          <p:nvPr/>
        </p:nvSpPr>
        <p:spPr>
          <a:xfrm>
            <a:off x="2096475" y="1828800"/>
            <a:ext cx="2167500" cy="20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700"/>
              <a:buFont typeface="Arial"/>
              <a:buNone/>
            </a:pPr>
            <a:r>
              <a:rPr lang="en-US" sz="2400" b="1">
                <a:solidFill>
                  <a:schemeClr val="dk1"/>
                </a:solidFill>
                <a:latin typeface="Calibri"/>
                <a:ea typeface="Calibri"/>
                <a:cs typeface="Calibri"/>
                <a:sym typeface="Calibri"/>
              </a:rPr>
              <a:t>Office Disciplinary </a:t>
            </a:r>
            <a:endParaRPr sz="3200">
              <a:solidFill>
                <a:schemeClr val="dk1"/>
              </a:solidFill>
              <a:latin typeface="Calibri"/>
              <a:ea typeface="Calibri"/>
              <a:cs typeface="Calibri"/>
              <a:sym typeface="Calibri"/>
            </a:endParaRPr>
          </a:p>
          <a:p>
            <a:pPr marL="0" lvl="0" indent="0" algn="l" rtl="0">
              <a:spcBef>
                <a:spcPts val="0"/>
              </a:spcBef>
              <a:spcAft>
                <a:spcPts val="0"/>
              </a:spcAft>
              <a:buNone/>
            </a:pPr>
            <a:r>
              <a:rPr lang="en-US" sz="2400" b="1">
                <a:solidFill>
                  <a:schemeClr val="dk1"/>
                </a:solidFill>
                <a:latin typeface="Calibri"/>
                <a:ea typeface="Calibri"/>
                <a:cs typeface="Calibri"/>
                <a:sym typeface="Calibri"/>
              </a:rPr>
              <a:t> Referrals</a:t>
            </a:r>
            <a:endParaRPr sz="3200">
              <a:solidFill>
                <a:schemeClr val="dk1"/>
              </a:solidFill>
              <a:latin typeface="Calibri"/>
              <a:ea typeface="Calibri"/>
              <a:cs typeface="Calibri"/>
              <a:sym typeface="Calibri"/>
            </a:endParaRPr>
          </a:p>
          <a:p>
            <a:pPr marL="0" lvl="0" indent="0" algn="l" rtl="0">
              <a:spcBef>
                <a:spcPts val="480"/>
              </a:spcBef>
              <a:spcAft>
                <a:spcPts val="0"/>
              </a:spcAft>
              <a:buClr>
                <a:schemeClr val="dk1"/>
              </a:buClr>
              <a:buSzPts val="500"/>
              <a:buFont typeface="Arial"/>
              <a:buNone/>
            </a:pPr>
            <a:r>
              <a:rPr lang="en-US" sz="2400" b="1">
                <a:solidFill>
                  <a:schemeClr val="dk1"/>
                </a:solidFill>
                <a:latin typeface="Calibri"/>
                <a:ea typeface="Calibri"/>
                <a:cs typeface="Calibri"/>
                <a:sym typeface="Calibri"/>
              </a:rPr>
              <a:t>Out of School Suspensions</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07" name="Google Shape;307;p32"/>
          <p:cNvSpPr txBox="1"/>
          <p:nvPr/>
        </p:nvSpPr>
        <p:spPr>
          <a:xfrm>
            <a:off x="4654900" y="1828675"/>
            <a:ext cx="710700" cy="27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32"/>
          <p:cNvSpPr/>
          <p:nvPr/>
        </p:nvSpPr>
        <p:spPr>
          <a:xfrm>
            <a:off x="4800600" y="1828800"/>
            <a:ext cx="609600" cy="3124200"/>
          </a:xfrm>
          <a:prstGeom prst="upArrow">
            <a:avLst>
              <a:gd name="adj1" fmla="val 50000"/>
              <a:gd name="adj2" fmla="val 50000"/>
            </a:avLst>
          </a:prstGeom>
          <a:solidFill>
            <a:srgbClr val="4F81B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9" name="Google Shape;309;p32"/>
          <p:cNvSpPr txBox="1"/>
          <p:nvPr/>
        </p:nvSpPr>
        <p:spPr>
          <a:xfrm>
            <a:off x="5756450" y="1966200"/>
            <a:ext cx="2487300" cy="2895900"/>
          </a:xfrm>
          <a:prstGeom prst="rect">
            <a:avLst/>
          </a:prstGeom>
          <a:noFill/>
          <a:ln>
            <a:noFill/>
          </a:ln>
        </p:spPr>
        <p:txBody>
          <a:bodyPr spcFirstLastPara="1" wrap="square" lIns="91425" tIns="91425" rIns="91425" bIns="91425" anchor="t" anchorCtr="0">
            <a:noAutofit/>
          </a:bodyPr>
          <a:lstStyle/>
          <a:p>
            <a:pPr marL="0" lvl="0" indent="0" algn="l" rtl="0">
              <a:spcBef>
                <a:spcPts val="560"/>
              </a:spcBef>
              <a:spcAft>
                <a:spcPts val="0"/>
              </a:spcAft>
              <a:buClr>
                <a:schemeClr val="dk1"/>
              </a:buClr>
              <a:buSzPts val="700"/>
              <a:buFont typeface="Arial"/>
              <a:buNone/>
            </a:pPr>
            <a:r>
              <a:rPr lang="en-US" sz="2400" b="1">
                <a:solidFill>
                  <a:schemeClr val="dk1"/>
                </a:solidFill>
                <a:latin typeface="Calibri"/>
                <a:ea typeface="Calibri"/>
                <a:cs typeface="Calibri"/>
                <a:sym typeface="Calibri"/>
              </a:rPr>
              <a:t>Teacher Efficacy</a:t>
            </a:r>
            <a:endParaRPr sz="2400">
              <a:solidFill>
                <a:schemeClr val="dk1"/>
              </a:solidFill>
              <a:latin typeface="Calibri"/>
              <a:ea typeface="Calibri"/>
              <a:cs typeface="Calibri"/>
              <a:sym typeface="Calibri"/>
            </a:endParaRPr>
          </a:p>
          <a:p>
            <a:pPr marL="0" lvl="0" indent="0" algn="l" rtl="0">
              <a:spcBef>
                <a:spcPts val="560"/>
              </a:spcBef>
              <a:spcAft>
                <a:spcPts val="0"/>
              </a:spcAft>
              <a:buClr>
                <a:schemeClr val="dk1"/>
              </a:buClr>
              <a:buSzPts val="700"/>
              <a:buFont typeface="Arial"/>
              <a:buNone/>
            </a:pPr>
            <a:r>
              <a:rPr lang="en-US" sz="2400" b="1">
                <a:solidFill>
                  <a:schemeClr val="dk1"/>
                </a:solidFill>
                <a:latin typeface="Calibri"/>
                <a:ea typeface="Calibri"/>
                <a:cs typeface="Calibri"/>
                <a:sym typeface="Calibri"/>
              </a:rPr>
              <a:t>Instructional Minutes</a:t>
            </a:r>
            <a:endParaRPr sz="2400">
              <a:solidFill>
                <a:schemeClr val="dk1"/>
              </a:solidFill>
              <a:latin typeface="Calibri"/>
              <a:ea typeface="Calibri"/>
              <a:cs typeface="Calibri"/>
              <a:sym typeface="Calibri"/>
            </a:endParaRPr>
          </a:p>
          <a:p>
            <a:pPr marL="0" lvl="0" indent="0" algn="l" rtl="0">
              <a:spcBef>
                <a:spcPts val="560"/>
              </a:spcBef>
              <a:spcAft>
                <a:spcPts val="0"/>
              </a:spcAft>
              <a:buClr>
                <a:schemeClr val="dk1"/>
              </a:buClr>
              <a:buSzPts val="700"/>
              <a:buFont typeface="Arial"/>
              <a:buNone/>
            </a:pPr>
            <a:r>
              <a:rPr lang="en-US" sz="2400" b="1">
                <a:solidFill>
                  <a:schemeClr val="dk1"/>
                </a:solidFill>
                <a:latin typeface="Calibri"/>
                <a:ea typeface="Calibri"/>
                <a:cs typeface="Calibri"/>
                <a:sym typeface="Calibri"/>
              </a:rPr>
              <a:t>Family Engagement</a:t>
            </a:r>
            <a:endParaRPr sz="2400">
              <a:solidFill>
                <a:schemeClr val="dk1"/>
              </a:solidFill>
              <a:latin typeface="Calibri"/>
              <a:ea typeface="Calibri"/>
              <a:cs typeface="Calibri"/>
              <a:sym typeface="Calibri"/>
            </a:endParaRPr>
          </a:p>
          <a:p>
            <a:pPr marL="0" lvl="0" indent="0" algn="l" rtl="0">
              <a:spcBef>
                <a:spcPts val="560"/>
              </a:spcBef>
              <a:spcAft>
                <a:spcPts val="0"/>
              </a:spcAft>
              <a:buClr>
                <a:schemeClr val="dk1"/>
              </a:buClr>
              <a:buSzPts val="700"/>
              <a:buFont typeface="Arial"/>
              <a:buNone/>
            </a:pPr>
            <a:r>
              <a:rPr lang="en-US" sz="2400" b="1">
                <a:solidFill>
                  <a:schemeClr val="dk1"/>
                </a:solidFill>
                <a:latin typeface="Calibri"/>
                <a:ea typeface="Calibri"/>
                <a:cs typeface="Calibri"/>
                <a:sym typeface="Calibri"/>
              </a:rPr>
              <a:t>School Climate</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3"/>
          <p:cNvSpPr txBox="1">
            <a:spLocks noGrp="1"/>
          </p:cNvSpPr>
          <p:nvPr>
            <p:ph type="body" idx="1"/>
          </p:nvPr>
        </p:nvSpPr>
        <p:spPr>
          <a:xfrm>
            <a:off x="433275" y="1507575"/>
            <a:ext cx="7886700" cy="43512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sz="2400"/>
              <a:t>Training Program</a:t>
            </a:r>
            <a:endParaRPr sz="2400"/>
          </a:p>
          <a:p>
            <a:pPr marL="457200" lvl="0" indent="-381000" algn="l" rtl="0">
              <a:spcBef>
                <a:spcPts val="0"/>
              </a:spcBef>
              <a:spcAft>
                <a:spcPts val="0"/>
              </a:spcAft>
              <a:buSzPts val="2400"/>
              <a:buChar char="•"/>
            </a:pPr>
            <a:r>
              <a:rPr lang="en-US" sz="2400"/>
              <a:t>Therapist Competencies</a:t>
            </a:r>
            <a:endParaRPr sz="2400"/>
          </a:p>
          <a:p>
            <a:pPr marL="914400" lvl="0" indent="0" algn="l" rtl="0">
              <a:spcBef>
                <a:spcPts val="1000"/>
              </a:spcBef>
              <a:spcAft>
                <a:spcPts val="0"/>
              </a:spcAft>
              <a:buNone/>
            </a:pPr>
            <a:r>
              <a:rPr lang="en-US" sz="1800"/>
              <a:t>Trauma-Focused Cognitive Behavioral Therapy (TF-CBT)</a:t>
            </a:r>
            <a:endParaRPr sz="1800"/>
          </a:p>
          <a:p>
            <a:pPr marL="457200" lvl="0" indent="457200" algn="l" rtl="0">
              <a:spcBef>
                <a:spcPts val="1000"/>
              </a:spcBef>
              <a:spcAft>
                <a:spcPts val="0"/>
              </a:spcAft>
              <a:buNone/>
            </a:pPr>
            <a:r>
              <a:rPr lang="en-US" sz="1800"/>
              <a:t>Parent-Child Interaction Therapy (PCIT)</a:t>
            </a:r>
            <a:endParaRPr sz="1800"/>
          </a:p>
          <a:p>
            <a:pPr marL="457200" lvl="0" indent="457200" algn="l" rtl="0">
              <a:spcBef>
                <a:spcPts val="1000"/>
              </a:spcBef>
              <a:spcAft>
                <a:spcPts val="0"/>
              </a:spcAft>
              <a:buNone/>
            </a:pPr>
            <a:r>
              <a:rPr lang="en-US" sz="1800"/>
              <a:t>Child-Parent Psychotherapy (CPP) </a:t>
            </a:r>
            <a:endParaRPr sz="1800"/>
          </a:p>
          <a:p>
            <a:pPr marL="457200" lvl="0" indent="457200" algn="l" rtl="0">
              <a:spcBef>
                <a:spcPts val="1000"/>
              </a:spcBef>
              <a:spcAft>
                <a:spcPts val="0"/>
              </a:spcAft>
              <a:buNone/>
            </a:pPr>
            <a:r>
              <a:rPr lang="en-US" sz="1800"/>
              <a:t>Mindfulness</a:t>
            </a:r>
            <a:endParaRPr sz="1800"/>
          </a:p>
          <a:p>
            <a:pPr marL="457200" lvl="0" indent="-381000" algn="l" rtl="0">
              <a:spcBef>
                <a:spcPts val="1000"/>
              </a:spcBef>
              <a:spcAft>
                <a:spcPts val="0"/>
              </a:spcAft>
              <a:buSzPts val="2400"/>
              <a:buChar char="•"/>
            </a:pPr>
            <a:r>
              <a:rPr lang="en-US" sz="2400"/>
              <a:t>School Based Interventions Aligned with Trauma Sensitive Schools</a:t>
            </a:r>
            <a:endParaRPr sz="2400"/>
          </a:p>
          <a:p>
            <a:pPr marL="457200" lvl="0" indent="-381000" algn="l" rtl="0">
              <a:spcBef>
                <a:spcPts val="0"/>
              </a:spcBef>
              <a:spcAft>
                <a:spcPts val="0"/>
              </a:spcAft>
              <a:buSzPts val="2400"/>
              <a:buChar char="•"/>
            </a:pPr>
            <a:r>
              <a:rPr lang="en-US" sz="2400"/>
              <a:t>PBIS</a:t>
            </a:r>
            <a:endParaRPr sz="2400"/>
          </a:p>
          <a:p>
            <a:pPr marL="457200" lvl="0" indent="-381000" algn="l" rtl="0">
              <a:spcBef>
                <a:spcPts val="0"/>
              </a:spcBef>
              <a:spcAft>
                <a:spcPts val="0"/>
              </a:spcAft>
              <a:buSzPts val="2400"/>
              <a:buChar char="•"/>
            </a:pPr>
            <a:r>
              <a:rPr lang="en-US" sz="2400"/>
              <a:t>Integration of Language Used  in the Education Field and the Mental Health Field</a:t>
            </a:r>
            <a:endParaRPr sz="2400"/>
          </a:p>
        </p:txBody>
      </p:sp>
      <p:sp>
        <p:nvSpPr>
          <p:cNvPr id="316" name="Google Shape;316;p33"/>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Implications for Practice</a:t>
            </a:r>
            <a:endParaRPr/>
          </a:p>
        </p:txBody>
      </p:sp>
      <p:sp>
        <p:nvSpPr>
          <p:cNvPr id="317" name="Google Shape;317;p3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400"/>
          </a:p>
          <a:p>
            <a:pPr marL="342900" lvl="0" indent="0" algn="l" rtl="0">
              <a:lnSpc>
                <a:spcPct val="100000"/>
              </a:lnSpc>
              <a:spcBef>
                <a:spcPts val="150"/>
              </a:spcBef>
              <a:spcAft>
                <a:spcPts val="0"/>
              </a:spcAft>
              <a:buNone/>
            </a:pPr>
            <a:r>
              <a:rPr lang="en-US" sz="1400" i="1"/>
              <a:t>Adverse Childhood Experiences (ACEs): Translating Evidence into Action. (2017). </a:t>
            </a:r>
            <a:r>
              <a:rPr lang="en-US" sz="1400"/>
              <a:t>Central Racine County Health Department.</a:t>
            </a:r>
            <a:endParaRPr sz="1400"/>
          </a:p>
          <a:p>
            <a:pPr marL="342900" lvl="0" indent="0" algn="l" rtl="0">
              <a:lnSpc>
                <a:spcPct val="100000"/>
              </a:lnSpc>
              <a:spcBef>
                <a:spcPts val="1000"/>
              </a:spcBef>
              <a:spcAft>
                <a:spcPts val="0"/>
              </a:spcAft>
              <a:buNone/>
            </a:pPr>
            <a:r>
              <a:rPr lang="en-US" sz="1400" i="1"/>
              <a:t>Adverse Childhood Experiences in Wisconsin: 2011-2015 Behavioral Risk Factor Survey Findings. (2018)</a:t>
            </a:r>
            <a:r>
              <a:rPr lang="en-US" sz="1400"/>
              <a:t>. Madison, WI: Child Abuse and Neglect Prevention Board.</a:t>
            </a:r>
            <a:endParaRPr sz="1400"/>
          </a:p>
          <a:p>
            <a:pPr marL="342900" lvl="0" indent="0" algn="l" rtl="0">
              <a:lnSpc>
                <a:spcPct val="100000"/>
              </a:lnSpc>
              <a:spcBef>
                <a:spcPts val="150"/>
              </a:spcBef>
              <a:spcAft>
                <a:spcPts val="0"/>
              </a:spcAft>
              <a:buNone/>
            </a:pPr>
            <a:endParaRPr sz="1400"/>
          </a:p>
          <a:p>
            <a:pPr marL="342900" lvl="0" indent="0" algn="l" rtl="0">
              <a:lnSpc>
                <a:spcPct val="100000"/>
              </a:lnSpc>
              <a:spcBef>
                <a:spcPts val="0"/>
              </a:spcBef>
              <a:spcAft>
                <a:spcPts val="0"/>
              </a:spcAft>
              <a:buNone/>
            </a:pPr>
            <a:r>
              <a:rPr lang="en-US" sz="1400" i="1"/>
              <a:t>Center for Disease Control and Prevention (CDC) WISQARS Leading Cause of Death Report</a:t>
            </a:r>
            <a:r>
              <a:rPr lang="en-US" sz="1400"/>
              <a:t>. (2016). Retrieved January 4, 2019 at </a:t>
            </a:r>
            <a:r>
              <a:rPr lang="en-US" sz="1400" u="sng">
                <a:solidFill>
                  <a:schemeClr val="hlink"/>
                </a:solidFill>
                <a:hlinkClick r:id="rId3"/>
              </a:rPr>
              <a:t>https://webappa.cdc.gov/sasweb/ncipc/leadcause.html</a:t>
            </a:r>
            <a:r>
              <a:rPr lang="en-US" sz="1400"/>
              <a:t>.</a:t>
            </a:r>
            <a:endParaRPr sz="1400"/>
          </a:p>
          <a:p>
            <a:pPr marL="342900" lvl="0" indent="0" algn="l" rtl="0">
              <a:lnSpc>
                <a:spcPct val="100000"/>
              </a:lnSpc>
              <a:spcBef>
                <a:spcPts val="0"/>
              </a:spcBef>
              <a:spcAft>
                <a:spcPts val="0"/>
              </a:spcAft>
              <a:buNone/>
            </a:pPr>
            <a:endParaRPr sz="1400"/>
          </a:p>
          <a:p>
            <a:pPr marL="342900" lvl="0" indent="0" algn="l" rtl="0">
              <a:lnSpc>
                <a:spcPct val="100000"/>
              </a:lnSpc>
              <a:spcBef>
                <a:spcPts val="0"/>
              </a:spcBef>
              <a:spcAft>
                <a:spcPts val="0"/>
              </a:spcAft>
              <a:buNone/>
            </a:pPr>
            <a:r>
              <a:rPr lang="en-US" sz="1400"/>
              <a:t>Cohen, L. Baer, N., &amp; Satterwhite, P. </a:t>
            </a:r>
            <a:r>
              <a:rPr lang="en-US" sz="1400" i="1"/>
              <a:t>Developing effective coalitions: an eight step guide</a:t>
            </a:r>
            <a:r>
              <a:rPr lang="en-US" sz="1400"/>
              <a:t>. In: Wurzbach, ME, ed. Community Health Education &amp; Promotion: A Guide to Program Design and Evaluation. 2nd ed. Gaithersburg, Md: Aspen Publishers Inc: 144-161.</a:t>
            </a:r>
            <a:endParaRPr sz="1400"/>
          </a:p>
          <a:p>
            <a:pPr marL="342900" lvl="0" indent="0" algn="l" rtl="0">
              <a:lnSpc>
                <a:spcPct val="100000"/>
              </a:lnSpc>
              <a:spcBef>
                <a:spcPts val="0"/>
              </a:spcBef>
              <a:spcAft>
                <a:spcPts val="0"/>
              </a:spcAft>
              <a:buNone/>
            </a:pPr>
            <a:endParaRPr sz="1400"/>
          </a:p>
          <a:p>
            <a:pPr marL="342900" lvl="0" indent="0" algn="l" rtl="0">
              <a:lnSpc>
                <a:spcPct val="100000"/>
              </a:lnSpc>
              <a:spcBef>
                <a:spcPts val="0"/>
              </a:spcBef>
              <a:spcAft>
                <a:spcPts val="0"/>
              </a:spcAft>
              <a:buNone/>
            </a:pPr>
            <a:r>
              <a:rPr lang="en-US" sz="1400"/>
              <a:t>Conners, E., Miller, J., and Bauernfeind, C. (2018). </a:t>
            </a:r>
            <a:r>
              <a:rPr lang="en-US" sz="1400" i="1"/>
              <a:t>School Mental Health Systems Development from the Ground Up: Early/Intermediate, </a:t>
            </a:r>
            <a:r>
              <a:rPr lang="en-US" sz="1400"/>
              <a:t>Personal communication from E. Conners, University of Maryland.</a:t>
            </a:r>
            <a:endParaRPr sz="1400"/>
          </a:p>
          <a:p>
            <a:pPr marL="342900" lvl="0" indent="0" algn="l" rtl="0">
              <a:lnSpc>
                <a:spcPct val="100000"/>
              </a:lnSpc>
              <a:spcBef>
                <a:spcPts val="0"/>
              </a:spcBef>
              <a:spcAft>
                <a:spcPts val="0"/>
              </a:spcAft>
              <a:buNone/>
            </a:pPr>
            <a:endParaRPr sz="1400"/>
          </a:p>
          <a:p>
            <a:pPr marL="342900" lvl="0" indent="0" algn="l" rtl="0">
              <a:lnSpc>
                <a:spcPct val="100000"/>
              </a:lnSpc>
              <a:spcBef>
                <a:spcPts val="0"/>
              </a:spcBef>
              <a:spcAft>
                <a:spcPts val="0"/>
              </a:spcAft>
              <a:buNone/>
            </a:pPr>
            <a:r>
              <a:rPr lang="en-US" sz="1400"/>
              <a:t>Foster-Fishman, P., Berkowitz, D., Lounsbury, D., Jacobsen, S. &amp; Allen, N.  </a:t>
            </a:r>
            <a:r>
              <a:rPr lang="en-US" sz="1400" i="1"/>
              <a:t>Building Collaborative Capacity in Community Coalitions:  A Review and Integrative Framework.</a:t>
            </a:r>
            <a:r>
              <a:rPr lang="en-US" sz="1400"/>
              <a:t> American Journal of Community Psychology, Vol. 29, No. 2, 2001: 241-261.</a:t>
            </a:r>
            <a:endParaRPr sz="1400"/>
          </a:p>
          <a:p>
            <a:pPr marL="342900" lvl="0" indent="0" algn="l" rtl="0">
              <a:lnSpc>
                <a:spcPct val="100000"/>
              </a:lnSpc>
              <a:spcBef>
                <a:spcPts val="0"/>
              </a:spcBef>
              <a:spcAft>
                <a:spcPts val="0"/>
              </a:spcAft>
              <a:buNone/>
            </a:pPr>
            <a:endParaRPr sz="1400" i="1"/>
          </a:p>
          <a:p>
            <a:pPr marL="342900" lvl="0" indent="0" algn="l" rtl="0">
              <a:lnSpc>
                <a:spcPct val="100000"/>
              </a:lnSpc>
              <a:spcBef>
                <a:spcPts val="0"/>
              </a:spcBef>
              <a:spcAft>
                <a:spcPts val="0"/>
              </a:spcAft>
              <a:buNone/>
            </a:pPr>
            <a:endParaRPr sz="1400"/>
          </a:p>
          <a:p>
            <a:pPr marL="342900" lvl="0" indent="0" algn="l" rtl="0">
              <a:lnSpc>
                <a:spcPct val="100000"/>
              </a:lnSpc>
              <a:spcBef>
                <a:spcPts val="480"/>
              </a:spcBef>
              <a:spcAft>
                <a:spcPts val="0"/>
              </a:spcAft>
              <a:buNone/>
            </a:pPr>
            <a:endParaRPr sz="1400"/>
          </a:p>
          <a:p>
            <a:pPr marL="0" lvl="0" indent="0" algn="l" rtl="0">
              <a:lnSpc>
                <a:spcPct val="100000"/>
              </a:lnSpc>
              <a:spcBef>
                <a:spcPts val="480"/>
              </a:spcBef>
              <a:spcAft>
                <a:spcPts val="0"/>
              </a:spcAft>
              <a:buNone/>
            </a:pPr>
            <a:endParaRPr sz="1400"/>
          </a:p>
          <a:p>
            <a:pPr marL="457200" lvl="0" indent="0" algn="l" rtl="0">
              <a:lnSpc>
                <a:spcPct val="100000"/>
              </a:lnSpc>
              <a:spcBef>
                <a:spcPts val="480"/>
              </a:spcBef>
              <a:spcAft>
                <a:spcPts val="0"/>
              </a:spcAft>
              <a:buNone/>
            </a:pPr>
            <a:endParaRPr sz="1400" i="1"/>
          </a:p>
        </p:txBody>
      </p:sp>
      <p:sp>
        <p:nvSpPr>
          <p:cNvPr id="324" name="Google Shape;324;p34"/>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Resources</a:t>
            </a:r>
            <a:endParaRPr/>
          </a:p>
        </p:txBody>
      </p:sp>
      <p:sp>
        <p:nvSpPr>
          <p:cNvPr id="325" name="Google Shape;325;p34"/>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8"/>
          <p:cNvSpPr txBox="1">
            <a:spLocks noGrp="1"/>
          </p:cNvSpPr>
          <p:nvPr>
            <p:ph type="body" idx="1"/>
          </p:nvPr>
        </p:nvSpPr>
        <p:spPr>
          <a:xfrm>
            <a:off x="628650" y="1475700"/>
            <a:ext cx="7886700" cy="43512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Calibri"/>
              <a:buAutoNum type="arabicPeriod"/>
            </a:pPr>
            <a:r>
              <a:rPr lang="en-US" sz="2400"/>
              <a:t>To utilize current best practices in providing integrative mental health services in a school setting that involves community mental health providers to enhance the clinical outcomes of youth with trauma and other comorbid mental health issues.</a:t>
            </a:r>
            <a:endParaRPr sz="2400"/>
          </a:p>
          <a:p>
            <a:pPr marL="457200" lvl="0" indent="0" algn="l" rtl="0">
              <a:lnSpc>
                <a:spcPct val="100000"/>
              </a:lnSpc>
              <a:spcBef>
                <a:spcPts val="0"/>
              </a:spcBef>
              <a:spcAft>
                <a:spcPts val="0"/>
              </a:spcAft>
              <a:buNone/>
            </a:pPr>
            <a:endParaRPr sz="2400"/>
          </a:p>
          <a:p>
            <a:pPr marL="457200" lvl="0" indent="-381000" algn="l" rtl="0">
              <a:lnSpc>
                <a:spcPct val="100000"/>
              </a:lnSpc>
              <a:spcBef>
                <a:spcPts val="0"/>
              </a:spcBef>
              <a:spcAft>
                <a:spcPts val="0"/>
              </a:spcAft>
              <a:buSzPts val="2400"/>
              <a:buFont typeface="Calibri"/>
              <a:buAutoNum type="arabicPeriod"/>
            </a:pPr>
            <a:r>
              <a:rPr lang="en-US" sz="2400"/>
              <a:t>To identify a road map to the implementation of school based mental health clinics. </a:t>
            </a:r>
            <a:endParaRPr sz="2400"/>
          </a:p>
          <a:p>
            <a:pPr marL="457200" lvl="0" indent="0" algn="l" rtl="0">
              <a:lnSpc>
                <a:spcPct val="100000"/>
              </a:lnSpc>
              <a:spcBef>
                <a:spcPts val="0"/>
              </a:spcBef>
              <a:spcAft>
                <a:spcPts val="0"/>
              </a:spcAft>
              <a:buNone/>
            </a:pPr>
            <a:endParaRPr sz="2400"/>
          </a:p>
          <a:p>
            <a:pPr marL="457200" lvl="0" indent="-381000" algn="l" rtl="0">
              <a:lnSpc>
                <a:spcPct val="100000"/>
              </a:lnSpc>
              <a:spcBef>
                <a:spcPts val="0"/>
              </a:spcBef>
              <a:spcAft>
                <a:spcPts val="0"/>
              </a:spcAft>
              <a:buSzPts val="2400"/>
              <a:buFont typeface="Calibri"/>
              <a:buAutoNum type="arabicPeriod"/>
            </a:pPr>
            <a:r>
              <a:rPr lang="en-US" sz="2400"/>
              <a:t>To review tools to assist with measuring the quality and sustainability of school based mental health services utilizing the SHAPE System.</a:t>
            </a:r>
            <a:endParaRPr sz="2400">
              <a:solidFill>
                <a:srgbClr val="FF9900"/>
              </a:solidFill>
            </a:endParaRPr>
          </a:p>
          <a:p>
            <a:pPr marL="0" lvl="0" indent="0" algn="l" rtl="0">
              <a:spcBef>
                <a:spcPts val="1000"/>
              </a:spcBef>
              <a:spcAft>
                <a:spcPts val="0"/>
              </a:spcAft>
              <a:buNone/>
            </a:pPr>
            <a:endParaRPr/>
          </a:p>
        </p:txBody>
      </p:sp>
      <p:sp>
        <p:nvSpPr>
          <p:cNvPr id="57" name="Google Shape;57;p8"/>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Learning Objectives</a:t>
            </a:r>
            <a:endParaRPr/>
          </a:p>
        </p:txBody>
      </p:sp>
      <p:sp>
        <p:nvSpPr>
          <p:cNvPr id="58" name="Google Shape;58;p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5"/>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480"/>
              </a:spcBef>
              <a:spcAft>
                <a:spcPts val="0"/>
              </a:spcAft>
              <a:buNone/>
            </a:pPr>
            <a:endParaRPr sz="1400"/>
          </a:p>
          <a:p>
            <a:pPr marL="0" lvl="0" indent="0" algn="l" rtl="0">
              <a:lnSpc>
                <a:spcPct val="100000"/>
              </a:lnSpc>
              <a:spcBef>
                <a:spcPts val="480"/>
              </a:spcBef>
              <a:spcAft>
                <a:spcPts val="0"/>
              </a:spcAft>
              <a:buNone/>
            </a:pPr>
            <a:endParaRPr sz="1400"/>
          </a:p>
          <a:p>
            <a:pPr marL="342900" lvl="0" indent="0" algn="l" rtl="0">
              <a:lnSpc>
                <a:spcPct val="100000"/>
              </a:lnSpc>
              <a:spcBef>
                <a:spcPts val="0"/>
              </a:spcBef>
              <a:spcAft>
                <a:spcPts val="0"/>
              </a:spcAft>
              <a:buClr>
                <a:schemeClr val="dk1"/>
              </a:buClr>
              <a:buSzPts val="1100"/>
              <a:buFont typeface="Arial"/>
              <a:buNone/>
            </a:pPr>
            <a:r>
              <a:rPr lang="en-US" sz="1400" i="1"/>
              <a:t>Racine County Health Rankings and Roadmaps Racine County</a:t>
            </a:r>
            <a:r>
              <a:rPr lang="en-US" sz="1400"/>
              <a:t>. (2018). Retrieved on January 4, 2019 at </a:t>
            </a:r>
            <a:r>
              <a:rPr lang="en-US" sz="1400" u="sng">
                <a:solidFill>
                  <a:schemeClr val="hlink"/>
                </a:solidFill>
                <a:hlinkClick r:id="rId3"/>
              </a:rPr>
              <a:t>http://www.countyhealthrankings.org/app/wisconsin/2018/rankings/racine/county/outcomes/1/snapshot</a:t>
            </a:r>
            <a:r>
              <a:rPr lang="en-US" sz="1400"/>
              <a:t>.</a:t>
            </a:r>
            <a:endParaRPr sz="1400"/>
          </a:p>
          <a:p>
            <a:pPr marL="342900" lvl="0" indent="0" algn="l" rtl="0">
              <a:lnSpc>
                <a:spcPct val="100000"/>
              </a:lnSpc>
              <a:spcBef>
                <a:spcPts val="480"/>
              </a:spcBef>
              <a:spcAft>
                <a:spcPts val="0"/>
              </a:spcAft>
              <a:buNone/>
            </a:pPr>
            <a:endParaRPr sz="1400"/>
          </a:p>
          <a:p>
            <a:pPr marL="342900" lvl="0" indent="0" algn="l" rtl="0">
              <a:lnSpc>
                <a:spcPct val="100000"/>
              </a:lnSpc>
              <a:spcBef>
                <a:spcPts val="480"/>
              </a:spcBef>
              <a:spcAft>
                <a:spcPts val="0"/>
              </a:spcAft>
              <a:buNone/>
            </a:pPr>
            <a:r>
              <a:rPr lang="en-US" sz="1400">
                <a:solidFill>
                  <a:srgbClr val="323232"/>
                </a:solidFill>
              </a:rPr>
              <a:t>Staeck, A. (2012). </a:t>
            </a:r>
            <a:r>
              <a:rPr lang="en-US" sz="1400" i="1">
                <a:solidFill>
                  <a:srgbClr val="323232"/>
                </a:solidFill>
              </a:rPr>
              <a:t>Top of Mind: Children's Mental Health in Racine-Highlighting facts and uncovering urgent needs</a:t>
            </a:r>
            <a:r>
              <a:rPr lang="en-US" sz="1400">
                <a:solidFill>
                  <a:srgbClr val="323232"/>
                </a:solidFill>
              </a:rPr>
              <a:t>.  Racine, WI. The Johnson Foundation at Wingspread. </a:t>
            </a:r>
            <a:endParaRPr sz="1400">
              <a:solidFill>
                <a:srgbClr val="323232"/>
              </a:solidFill>
            </a:endParaRPr>
          </a:p>
          <a:p>
            <a:pPr marL="342900" lvl="0" indent="0" algn="l" rtl="0">
              <a:lnSpc>
                <a:spcPct val="100000"/>
              </a:lnSpc>
              <a:spcBef>
                <a:spcPts val="480"/>
              </a:spcBef>
              <a:spcAft>
                <a:spcPts val="0"/>
              </a:spcAft>
              <a:buNone/>
            </a:pPr>
            <a:endParaRPr sz="1400">
              <a:solidFill>
                <a:srgbClr val="323232"/>
              </a:solidFill>
            </a:endParaRPr>
          </a:p>
          <a:p>
            <a:pPr marL="342900" lvl="0" indent="0" algn="l" rtl="0">
              <a:lnSpc>
                <a:spcPct val="100000"/>
              </a:lnSpc>
              <a:spcBef>
                <a:spcPts val="480"/>
              </a:spcBef>
              <a:spcAft>
                <a:spcPts val="0"/>
              </a:spcAft>
              <a:buNone/>
            </a:pPr>
            <a:r>
              <a:rPr lang="en-US" sz="1400" i="1"/>
              <a:t>Statistic Topics</a:t>
            </a:r>
            <a:r>
              <a:rPr lang="en-US" sz="1400"/>
              <a:t>. National Institute of Mental Health. Retrieved on January 4, 2019 at </a:t>
            </a:r>
            <a:r>
              <a:rPr lang="en-US" sz="1400" u="sng">
                <a:solidFill>
                  <a:schemeClr val="hlink"/>
                </a:solidFill>
                <a:hlinkClick r:id="rId4"/>
              </a:rPr>
              <a:t>https://www.nimh.nih.gov/health/statistics/index.shtml</a:t>
            </a:r>
            <a:r>
              <a:rPr lang="en-US" sz="1400"/>
              <a:t>.</a:t>
            </a:r>
            <a:endParaRPr sz="1400"/>
          </a:p>
          <a:p>
            <a:pPr marL="342900" lvl="0" indent="0" algn="l" rtl="0">
              <a:lnSpc>
                <a:spcPct val="100000"/>
              </a:lnSpc>
              <a:spcBef>
                <a:spcPts val="480"/>
              </a:spcBef>
              <a:spcAft>
                <a:spcPts val="0"/>
              </a:spcAft>
              <a:buNone/>
            </a:pPr>
            <a:endParaRPr sz="1400"/>
          </a:p>
          <a:p>
            <a:pPr marL="342900" lvl="0" indent="0" algn="l" rtl="0">
              <a:lnSpc>
                <a:spcPct val="100000"/>
              </a:lnSpc>
              <a:spcBef>
                <a:spcPts val="480"/>
              </a:spcBef>
              <a:spcAft>
                <a:spcPts val="0"/>
              </a:spcAft>
              <a:buNone/>
            </a:pPr>
            <a:r>
              <a:rPr lang="en-US" sz="1400" i="1"/>
              <a:t>National Alliance of Mental Health.</a:t>
            </a:r>
            <a:r>
              <a:rPr lang="en-US" sz="1400"/>
              <a:t> (2019). Retrieved on January 5, 2019 at </a:t>
            </a:r>
            <a:r>
              <a:rPr lang="en-US" sz="1400" u="sng">
                <a:solidFill>
                  <a:schemeClr val="hlink"/>
                </a:solidFill>
                <a:hlinkClick r:id="rId5"/>
              </a:rPr>
              <a:t>https://www.nami.org/</a:t>
            </a:r>
            <a:endParaRPr sz="1400"/>
          </a:p>
          <a:p>
            <a:pPr marL="342900" lvl="0" indent="0" algn="l" rtl="0">
              <a:lnSpc>
                <a:spcPct val="100000"/>
              </a:lnSpc>
              <a:spcBef>
                <a:spcPts val="480"/>
              </a:spcBef>
              <a:spcAft>
                <a:spcPts val="0"/>
              </a:spcAft>
              <a:buNone/>
            </a:pPr>
            <a:endParaRPr sz="1400"/>
          </a:p>
          <a:p>
            <a:pPr marL="342900" lvl="0" indent="0" algn="l" rtl="0">
              <a:lnSpc>
                <a:spcPct val="100000"/>
              </a:lnSpc>
              <a:spcBef>
                <a:spcPts val="480"/>
              </a:spcBef>
              <a:spcAft>
                <a:spcPts val="0"/>
              </a:spcAft>
              <a:buNone/>
            </a:pPr>
            <a:endParaRPr sz="1400"/>
          </a:p>
          <a:p>
            <a:pPr marL="0" lvl="0" indent="0" algn="l" rtl="0">
              <a:lnSpc>
                <a:spcPct val="100000"/>
              </a:lnSpc>
              <a:spcBef>
                <a:spcPts val="480"/>
              </a:spcBef>
              <a:spcAft>
                <a:spcPts val="0"/>
              </a:spcAft>
              <a:buNone/>
            </a:pPr>
            <a:endParaRPr sz="1400"/>
          </a:p>
          <a:p>
            <a:pPr marL="0" lvl="0" indent="0" algn="l" rtl="0">
              <a:lnSpc>
                <a:spcPct val="100000"/>
              </a:lnSpc>
              <a:spcBef>
                <a:spcPts val="480"/>
              </a:spcBef>
              <a:spcAft>
                <a:spcPts val="0"/>
              </a:spcAft>
              <a:buNone/>
            </a:pPr>
            <a:endParaRPr sz="1400" i="1"/>
          </a:p>
        </p:txBody>
      </p:sp>
      <p:sp>
        <p:nvSpPr>
          <p:cNvPr id="332" name="Google Shape;332;p35"/>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Resources</a:t>
            </a:r>
            <a:endParaRPr/>
          </a:p>
        </p:txBody>
      </p:sp>
      <p:sp>
        <p:nvSpPr>
          <p:cNvPr id="333" name="Google Shape;333;p35"/>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9"/>
          <p:cNvSpPr txBox="1">
            <a:spLocks noGrp="1"/>
          </p:cNvSpPr>
          <p:nvPr>
            <p:ph type="body" idx="1"/>
          </p:nvPr>
        </p:nvSpPr>
        <p:spPr>
          <a:xfrm>
            <a:off x="628650" y="1135800"/>
            <a:ext cx="78867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200">
              <a:latin typeface="PT Sans"/>
              <a:ea typeface="PT Sans"/>
              <a:cs typeface="PT Sans"/>
              <a:sym typeface="PT Sans"/>
            </a:endParaRPr>
          </a:p>
          <a:p>
            <a:pPr marL="0" lvl="0" indent="0" algn="l" rtl="0">
              <a:lnSpc>
                <a:spcPct val="100000"/>
              </a:lnSpc>
              <a:spcBef>
                <a:spcPts val="0"/>
              </a:spcBef>
              <a:spcAft>
                <a:spcPts val="0"/>
              </a:spcAft>
              <a:buNone/>
            </a:pPr>
            <a:endParaRPr sz="1200">
              <a:latin typeface="PT Sans"/>
              <a:ea typeface="PT Sans"/>
              <a:cs typeface="PT Sans"/>
              <a:sym typeface="PT Sans"/>
            </a:endParaRPr>
          </a:p>
          <a:p>
            <a:pPr marL="0" lvl="0" indent="0" algn="l" rtl="0">
              <a:lnSpc>
                <a:spcPct val="100000"/>
              </a:lnSpc>
              <a:spcBef>
                <a:spcPts val="0"/>
              </a:spcBef>
              <a:spcAft>
                <a:spcPts val="0"/>
              </a:spcAft>
              <a:buNone/>
            </a:pPr>
            <a:r>
              <a:rPr lang="en-US" sz="1800"/>
              <a:t>Our children and families in Racine that live in poverty were experiencing difficulty accessing mental health services in the community.  </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US" sz="1800"/>
              <a:t>Root Causes of the problem:</a:t>
            </a:r>
            <a:endParaRPr sz="1800"/>
          </a:p>
          <a:p>
            <a:pPr marL="0" lvl="0" indent="0" algn="l" rtl="0">
              <a:lnSpc>
                <a:spcPct val="100000"/>
              </a:lnSpc>
              <a:spcBef>
                <a:spcPts val="0"/>
              </a:spcBef>
              <a:spcAft>
                <a:spcPts val="0"/>
              </a:spcAft>
              <a:buNone/>
            </a:pPr>
            <a:endParaRPr sz="1800"/>
          </a:p>
          <a:p>
            <a:pPr marL="457200" lvl="0" indent="-342900" algn="l" rtl="0">
              <a:lnSpc>
                <a:spcPct val="100000"/>
              </a:lnSpc>
              <a:spcBef>
                <a:spcPts val="0"/>
              </a:spcBef>
              <a:spcAft>
                <a:spcPts val="0"/>
              </a:spcAft>
              <a:buSzPts val="1800"/>
              <a:buFont typeface="Calibri"/>
              <a:buAutoNum type="arabicPeriod"/>
            </a:pPr>
            <a:r>
              <a:rPr lang="en-US" sz="1800"/>
              <a:t>Our high-risk children living in poverty had no insurance or state medicaid insurance which provides poor reimbursement for services. </a:t>
            </a:r>
            <a:endParaRPr sz="1800"/>
          </a:p>
          <a:p>
            <a:pPr marL="457200" lvl="0" indent="-342900" algn="l" rtl="0">
              <a:lnSpc>
                <a:spcPct val="100000"/>
              </a:lnSpc>
              <a:spcBef>
                <a:spcPts val="0"/>
              </a:spcBef>
              <a:spcAft>
                <a:spcPts val="0"/>
              </a:spcAft>
              <a:buSzPts val="1800"/>
              <a:buFont typeface="Calibri"/>
              <a:buAutoNum type="arabicPeriod"/>
            </a:pPr>
            <a:r>
              <a:rPr lang="en-US" sz="1800"/>
              <a:t>There was poor coordination of services with schools with no time spent on care coordination between school staff and providers. </a:t>
            </a:r>
            <a:endParaRPr sz="1800"/>
          </a:p>
          <a:p>
            <a:pPr marL="457200" lvl="0" indent="-342900" algn="l" rtl="0">
              <a:lnSpc>
                <a:spcPct val="100000"/>
              </a:lnSpc>
              <a:spcBef>
                <a:spcPts val="0"/>
              </a:spcBef>
              <a:spcAft>
                <a:spcPts val="0"/>
              </a:spcAft>
              <a:buSzPts val="1800"/>
              <a:buFont typeface="Calibri"/>
              <a:buAutoNum type="arabicPeriod"/>
            </a:pPr>
            <a:r>
              <a:rPr lang="en-US" sz="1800"/>
              <a:t>Families experiencing difficulty in understanding how to access services in our community due to the  fragmented mental health system. </a:t>
            </a:r>
            <a:endParaRPr sz="1800"/>
          </a:p>
          <a:p>
            <a:pPr marL="457200" lvl="0" indent="-342900" algn="l" rtl="0">
              <a:lnSpc>
                <a:spcPct val="100000"/>
              </a:lnSpc>
              <a:spcBef>
                <a:spcPts val="0"/>
              </a:spcBef>
              <a:spcAft>
                <a:spcPts val="0"/>
              </a:spcAft>
              <a:buSzPts val="1800"/>
              <a:buFont typeface="Calibri"/>
              <a:buAutoNum type="arabicPeriod"/>
            </a:pPr>
            <a:r>
              <a:rPr lang="en-US" sz="1800"/>
              <a:t>Parents often have to leave work to take their child to see a mental health provider in the community, which created a high no-show when families have to sacrifice lost wages, child care costs, and transportation issues to have a child seen at a community location outside of the school.</a:t>
            </a:r>
            <a:endParaRPr sz="1800"/>
          </a:p>
          <a:p>
            <a:pPr marL="0" lvl="0" indent="0" algn="l" rtl="0">
              <a:spcBef>
                <a:spcPts val="1000"/>
              </a:spcBef>
              <a:spcAft>
                <a:spcPts val="0"/>
              </a:spcAft>
              <a:buNone/>
            </a:pPr>
            <a:endParaRPr/>
          </a:p>
        </p:txBody>
      </p:sp>
      <p:sp>
        <p:nvSpPr>
          <p:cNvPr id="65" name="Google Shape;65;p9"/>
          <p:cNvSpPr txBox="1">
            <a:spLocks noGrp="1"/>
          </p:cNvSpPr>
          <p:nvPr>
            <p:ph type="title"/>
          </p:nvPr>
        </p:nvSpPr>
        <p:spPr>
          <a:xfrm>
            <a:off x="0" y="-66675"/>
            <a:ext cx="9144000" cy="1456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Problem Statement</a:t>
            </a:r>
            <a:endParaRPr/>
          </a:p>
        </p:txBody>
      </p:sp>
      <p:sp>
        <p:nvSpPr>
          <p:cNvPr id="66" name="Google Shape;66;p9"/>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628650" y="1825625"/>
            <a:ext cx="4150500" cy="4351200"/>
          </a:xfrm>
          <a:prstGeom prst="rect">
            <a:avLst/>
          </a:prstGeom>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220"/>
              <a:buFont typeface="Arial"/>
              <a:buChar char="•"/>
            </a:pPr>
            <a:r>
              <a:rPr lang="en-US" sz="2220"/>
              <a:t>Mental Health is a top community health issue in Racine.</a:t>
            </a:r>
            <a:endParaRPr/>
          </a:p>
          <a:p>
            <a:pPr marL="342900" lvl="0" indent="-342900" algn="l" rtl="0">
              <a:lnSpc>
                <a:spcPct val="100000"/>
              </a:lnSpc>
              <a:spcBef>
                <a:spcPts val="444"/>
              </a:spcBef>
              <a:spcAft>
                <a:spcPts val="0"/>
              </a:spcAft>
              <a:buSzPts val="2220"/>
              <a:buChar char="•"/>
            </a:pPr>
            <a:r>
              <a:rPr lang="en-US" sz="2220"/>
              <a:t>Disproportionate suspension/expulsion and special education referrals/services</a:t>
            </a:r>
            <a:endParaRPr/>
          </a:p>
          <a:p>
            <a:pPr marL="342900" lvl="0" indent="-342900" algn="l" rtl="0">
              <a:lnSpc>
                <a:spcPct val="100000"/>
              </a:lnSpc>
              <a:spcBef>
                <a:spcPts val="444"/>
              </a:spcBef>
              <a:spcAft>
                <a:spcPts val="0"/>
              </a:spcAft>
              <a:buSzPts val="2220"/>
              <a:buChar char="•"/>
            </a:pPr>
            <a:r>
              <a:rPr lang="en-US" sz="2220"/>
              <a:t>Over 7,000 students have a diagnosable mental health disorder.  5,600 do not receive the treatment that they need.</a:t>
            </a:r>
            <a:endParaRPr/>
          </a:p>
        </p:txBody>
      </p:sp>
      <p:sp>
        <p:nvSpPr>
          <p:cNvPr id="73" name="Google Shape;73;p10"/>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Racine Community: This Is Us</a:t>
            </a:r>
            <a:endParaRPr/>
          </a:p>
        </p:txBody>
      </p:sp>
      <p:sp>
        <p:nvSpPr>
          <p:cNvPr id="74" name="Google Shape;74;p1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75" name="Google Shape;75;p10"/>
          <p:cNvSpPr txBox="1"/>
          <p:nvPr/>
        </p:nvSpPr>
        <p:spPr>
          <a:xfrm>
            <a:off x="5217600" y="1912900"/>
            <a:ext cx="3488100" cy="2967300"/>
          </a:xfrm>
          <a:prstGeom prst="rect">
            <a:avLst/>
          </a:prstGeom>
          <a:noFill/>
          <a:ln>
            <a:noFill/>
          </a:ln>
        </p:spPr>
        <p:txBody>
          <a:bodyPr spcFirstLastPara="1" wrap="square" lIns="91425" tIns="91425" rIns="91425" bIns="91425" anchor="t" anchorCtr="0">
            <a:noAutofit/>
          </a:bodyPr>
          <a:lstStyle/>
          <a:p>
            <a:pPr marL="342900" marR="0" lvl="0" indent="-318135" algn="l" rtl="0">
              <a:lnSpc>
                <a:spcPct val="100000"/>
              </a:lnSpc>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Suicide is the second leading cause of death for 10-24 years old in Wisconsin</a:t>
            </a:r>
            <a:endParaRPr sz="2200">
              <a:solidFill>
                <a:schemeClr val="dk1"/>
              </a:solidFill>
              <a:latin typeface="Calibri"/>
              <a:ea typeface="Calibri"/>
              <a:cs typeface="Calibri"/>
              <a:sym typeface="Calibri"/>
            </a:endParaRPr>
          </a:p>
          <a:p>
            <a:pPr marL="342900" marR="0" lvl="0" indent="-318135" algn="l" rtl="0">
              <a:lnSpc>
                <a:spcPct val="10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Racine County Health Department reported that between 2002-2014, Racine Youths between 10-19 had 396 serious suicide attempts and 24 completed suicides.</a:t>
            </a:r>
            <a:endParaRPr sz="2200">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None/>
            </a:pPr>
            <a:endParaRPr sz="2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1"/>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Research study completed in 2012 about the mental health system in Racine.  </a:t>
            </a:r>
            <a:r>
              <a:rPr lang="en-US" i="1"/>
              <a:t>“Top of Mind: Children’s Mental Health in Racine”</a:t>
            </a:r>
            <a:r>
              <a:rPr lang="en-US"/>
              <a:t> published by the Johnson Foundation at Wingspread.  </a:t>
            </a:r>
            <a:endParaRPr/>
          </a:p>
          <a:p>
            <a:pPr marL="0" lvl="0" indent="0" algn="l" rtl="0">
              <a:spcBef>
                <a:spcPts val="1000"/>
              </a:spcBef>
              <a:spcAft>
                <a:spcPts val="0"/>
              </a:spcAft>
              <a:buNone/>
            </a:pPr>
            <a:r>
              <a:rPr lang="en-US"/>
              <a:t>Four Key areas identified:</a:t>
            </a:r>
            <a:endParaRPr/>
          </a:p>
          <a:p>
            <a:pPr marL="457200" lvl="0" indent="-342900" algn="l" rtl="0">
              <a:spcBef>
                <a:spcPts val="1000"/>
              </a:spcBef>
              <a:spcAft>
                <a:spcPts val="0"/>
              </a:spcAft>
              <a:buSzPts val="1800"/>
              <a:buAutoNum type="arabicPeriod"/>
            </a:pPr>
            <a:r>
              <a:rPr lang="en-US"/>
              <a:t>Poor system and service coordination</a:t>
            </a:r>
            <a:endParaRPr/>
          </a:p>
          <a:p>
            <a:pPr marL="457200" lvl="0" indent="-342900" algn="l" rtl="0">
              <a:spcBef>
                <a:spcPts val="0"/>
              </a:spcBef>
              <a:spcAft>
                <a:spcPts val="0"/>
              </a:spcAft>
              <a:buSzPts val="1800"/>
              <a:buAutoNum type="arabicPeriod"/>
            </a:pPr>
            <a:r>
              <a:rPr lang="en-US"/>
              <a:t>Multiple barriers to access to care</a:t>
            </a:r>
            <a:endParaRPr/>
          </a:p>
          <a:p>
            <a:pPr marL="457200" lvl="0" indent="-342900" algn="l" rtl="0">
              <a:spcBef>
                <a:spcPts val="0"/>
              </a:spcBef>
              <a:spcAft>
                <a:spcPts val="0"/>
              </a:spcAft>
              <a:buSzPts val="1800"/>
              <a:buAutoNum type="arabicPeriod"/>
            </a:pPr>
            <a:r>
              <a:rPr lang="en-US"/>
              <a:t>High service costs with limited funding</a:t>
            </a:r>
            <a:endParaRPr/>
          </a:p>
          <a:p>
            <a:pPr marL="457200" lvl="0" indent="-342900" algn="l" rtl="0">
              <a:spcBef>
                <a:spcPts val="0"/>
              </a:spcBef>
              <a:spcAft>
                <a:spcPts val="0"/>
              </a:spcAft>
              <a:buSzPts val="1800"/>
              <a:buAutoNum type="arabicPeriod"/>
            </a:pPr>
            <a:r>
              <a:rPr lang="en-US"/>
              <a:t>Workforce and service shortage</a:t>
            </a:r>
            <a:endParaRPr/>
          </a:p>
        </p:txBody>
      </p:sp>
      <p:sp>
        <p:nvSpPr>
          <p:cNvPr id="82" name="Google Shape;82;p11"/>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Our Community Mental Health System</a:t>
            </a:r>
            <a:endParaRPr/>
          </a:p>
        </p:txBody>
      </p:sp>
      <p:sp>
        <p:nvSpPr>
          <p:cNvPr id="83" name="Google Shape;83;p11"/>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2"/>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t>In 2012, the Racine Collaborative for Children’s Mental Health is formed.</a:t>
            </a:r>
            <a:endParaRPr sz="2400"/>
          </a:p>
          <a:p>
            <a:pPr marL="0" lvl="0" indent="0" algn="l" rtl="0">
              <a:spcBef>
                <a:spcPts val="1000"/>
              </a:spcBef>
              <a:spcAft>
                <a:spcPts val="0"/>
              </a:spcAft>
              <a:buNone/>
            </a:pPr>
            <a:r>
              <a:rPr lang="en-US" sz="2400"/>
              <a:t>80 community partners came to the table</a:t>
            </a:r>
            <a:endParaRPr sz="2400"/>
          </a:p>
          <a:p>
            <a:pPr marL="0" lvl="0" indent="0" algn="l" rtl="0">
              <a:spcBef>
                <a:spcPts val="1000"/>
              </a:spcBef>
              <a:spcAft>
                <a:spcPts val="0"/>
              </a:spcAft>
              <a:buNone/>
            </a:pPr>
            <a:r>
              <a:rPr lang="en-US" sz="2400"/>
              <a:t>Common Vision and Agenda</a:t>
            </a:r>
            <a:endParaRPr sz="2400"/>
          </a:p>
          <a:p>
            <a:pPr marL="0" lvl="0" indent="0" algn="l" rtl="0">
              <a:spcBef>
                <a:spcPts val="1000"/>
              </a:spcBef>
              <a:spcAft>
                <a:spcPts val="0"/>
              </a:spcAft>
              <a:buNone/>
            </a:pPr>
            <a:r>
              <a:rPr lang="en-US" sz="2400"/>
              <a:t>Mental Health issues was at a crisis state</a:t>
            </a:r>
            <a:endParaRPr sz="2400"/>
          </a:p>
          <a:p>
            <a:pPr marL="0" lvl="0" indent="0" algn="l" rtl="0">
              <a:spcBef>
                <a:spcPts val="1000"/>
              </a:spcBef>
              <a:spcAft>
                <a:spcPts val="0"/>
              </a:spcAft>
              <a:buNone/>
            </a:pPr>
            <a:r>
              <a:rPr lang="en-US" sz="2400"/>
              <a:t>Community resources were leveraged</a:t>
            </a:r>
            <a:endParaRPr sz="2400"/>
          </a:p>
          <a:p>
            <a:pPr marL="0" lvl="0" indent="0" algn="l" rtl="0">
              <a:spcBef>
                <a:spcPts val="1000"/>
              </a:spcBef>
              <a:spcAft>
                <a:spcPts val="0"/>
              </a:spcAft>
              <a:buNone/>
            </a:pPr>
            <a:r>
              <a:rPr lang="en-US" sz="2400"/>
              <a:t>Key leadership positions supported and funded</a:t>
            </a:r>
            <a:endParaRPr sz="240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90" name="Google Shape;90;p12"/>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Community Collaborative Formed to Address our Mental Health Crisis</a:t>
            </a:r>
            <a:endParaRPr/>
          </a:p>
        </p:txBody>
      </p:sp>
      <p:sp>
        <p:nvSpPr>
          <p:cNvPr id="91" name="Google Shape;91;p12"/>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Why develop a Collaborative?</a:t>
            </a:r>
            <a:endParaRPr/>
          </a:p>
          <a:p>
            <a:pPr marL="457200" lvl="0" indent="-381000" algn="l" rtl="0">
              <a:spcBef>
                <a:spcPts val="1000"/>
              </a:spcBef>
              <a:spcAft>
                <a:spcPts val="0"/>
              </a:spcAft>
              <a:buSzPts val="2400"/>
              <a:buChar char="•"/>
            </a:pPr>
            <a:r>
              <a:rPr lang="en-US" sz="2400"/>
              <a:t>Conserve resources</a:t>
            </a:r>
            <a:endParaRPr sz="2400"/>
          </a:p>
          <a:p>
            <a:pPr marL="457200" lvl="0" indent="-381000" algn="l" rtl="0">
              <a:spcBef>
                <a:spcPts val="0"/>
              </a:spcBef>
              <a:spcAft>
                <a:spcPts val="0"/>
              </a:spcAft>
              <a:buSzPts val="2400"/>
              <a:buChar char="•"/>
            </a:pPr>
            <a:r>
              <a:rPr lang="en-US" sz="2400"/>
              <a:t>Can achieve more widespread reach than one single organization can</a:t>
            </a:r>
            <a:endParaRPr sz="2400"/>
          </a:p>
          <a:p>
            <a:pPr marL="457200" lvl="0" indent="-381000" algn="l" rtl="0">
              <a:spcBef>
                <a:spcPts val="0"/>
              </a:spcBef>
              <a:spcAft>
                <a:spcPts val="0"/>
              </a:spcAft>
              <a:buSzPts val="2400"/>
              <a:buChar char="•"/>
            </a:pPr>
            <a:r>
              <a:rPr lang="en-US" sz="2400"/>
              <a:t>Have a greater credibility than individual organizations</a:t>
            </a:r>
            <a:endParaRPr sz="2400"/>
          </a:p>
          <a:p>
            <a:pPr marL="457200" lvl="0" indent="-381000" algn="l" rtl="0">
              <a:spcBef>
                <a:spcPts val="0"/>
              </a:spcBef>
              <a:spcAft>
                <a:spcPts val="0"/>
              </a:spcAft>
              <a:buSzPts val="2400"/>
              <a:buChar char="•"/>
            </a:pPr>
            <a:r>
              <a:rPr lang="en-US" sz="2400"/>
              <a:t>Provide a forum for sharing information</a:t>
            </a:r>
            <a:endParaRPr sz="2400"/>
          </a:p>
          <a:p>
            <a:pPr marL="457200" lvl="0" indent="-381000" algn="l" rtl="0">
              <a:spcBef>
                <a:spcPts val="0"/>
              </a:spcBef>
              <a:spcAft>
                <a:spcPts val="0"/>
              </a:spcAft>
              <a:buSzPts val="2400"/>
              <a:buChar char="•"/>
            </a:pPr>
            <a:r>
              <a:rPr lang="en-US" sz="2400"/>
              <a:t>Provide a range of advice and perspectives </a:t>
            </a:r>
            <a:endParaRPr sz="2400"/>
          </a:p>
          <a:p>
            <a:pPr marL="457200" lvl="0" indent="-381000" algn="l" rtl="0">
              <a:spcBef>
                <a:spcPts val="0"/>
              </a:spcBef>
              <a:spcAft>
                <a:spcPts val="0"/>
              </a:spcAft>
              <a:buSzPts val="2400"/>
              <a:buChar char="•"/>
            </a:pPr>
            <a:r>
              <a:rPr lang="en-US" sz="2400"/>
              <a:t>Foster cooperation between grassroots organizations, community members, and/or diverse sectors of large organizations</a:t>
            </a:r>
            <a:endParaRPr sz="2400"/>
          </a:p>
          <a:p>
            <a:pPr marL="457200" lvl="0" indent="0" algn="l" rtl="0">
              <a:spcBef>
                <a:spcPts val="1000"/>
              </a:spcBef>
              <a:spcAft>
                <a:spcPts val="0"/>
              </a:spcAft>
              <a:buNone/>
            </a:pPr>
            <a:endParaRPr/>
          </a:p>
        </p:txBody>
      </p:sp>
      <p:sp>
        <p:nvSpPr>
          <p:cNvPr id="98" name="Google Shape;98;p13"/>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Effective Collaborative Development</a:t>
            </a:r>
            <a:endParaRPr/>
          </a:p>
        </p:txBody>
      </p:sp>
      <p:sp>
        <p:nvSpPr>
          <p:cNvPr id="99" name="Google Shape;99;p1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body" idx="1"/>
          </p:nvPr>
        </p:nvSpPr>
        <p:spPr>
          <a:xfrm>
            <a:off x="628650" y="1362913"/>
            <a:ext cx="7886700" cy="48138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2400"/>
              <a:t>Eight Steps to Building An Effective Coalition</a:t>
            </a:r>
            <a:endParaRPr sz="2400"/>
          </a:p>
          <a:p>
            <a:pPr marL="457200" lvl="0" indent="-342900" algn="l" rtl="0">
              <a:spcBef>
                <a:spcPts val="1000"/>
              </a:spcBef>
              <a:spcAft>
                <a:spcPts val="0"/>
              </a:spcAft>
              <a:buSzPts val="1800"/>
              <a:buAutoNum type="arabicPeriod"/>
            </a:pPr>
            <a:r>
              <a:rPr lang="en-US" sz="2400"/>
              <a:t>Analyze the issue and determine if you need a collaborative.</a:t>
            </a:r>
            <a:endParaRPr sz="2400"/>
          </a:p>
          <a:p>
            <a:pPr marL="457200" lvl="0" indent="-342900" algn="l" rtl="0">
              <a:spcBef>
                <a:spcPts val="0"/>
              </a:spcBef>
              <a:spcAft>
                <a:spcPts val="0"/>
              </a:spcAft>
              <a:buSzPts val="1800"/>
              <a:buAutoNum type="arabicPeriod"/>
            </a:pPr>
            <a:r>
              <a:rPr lang="en-US" sz="2400"/>
              <a:t>Recruit the right people.</a:t>
            </a:r>
            <a:endParaRPr sz="2400"/>
          </a:p>
          <a:p>
            <a:pPr marL="457200" lvl="0" indent="-342900" algn="l" rtl="0">
              <a:spcBef>
                <a:spcPts val="0"/>
              </a:spcBef>
              <a:spcAft>
                <a:spcPts val="0"/>
              </a:spcAft>
              <a:buSzPts val="1800"/>
              <a:buAutoNum type="arabicPeriod"/>
            </a:pPr>
            <a:r>
              <a:rPr lang="en-US" sz="2400"/>
              <a:t>Devise a set of objectives and activities.</a:t>
            </a:r>
            <a:endParaRPr sz="2400"/>
          </a:p>
          <a:p>
            <a:pPr marL="457200" lvl="0" indent="-342900" algn="l" rtl="0">
              <a:spcBef>
                <a:spcPts val="0"/>
              </a:spcBef>
              <a:spcAft>
                <a:spcPts val="0"/>
              </a:spcAft>
              <a:buSzPts val="1800"/>
              <a:buAutoNum type="arabicPeriod"/>
            </a:pPr>
            <a:r>
              <a:rPr lang="en-US" sz="2400"/>
              <a:t>Convene the collaborative.</a:t>
            </a:r>
            <a:endParaRPr sz="2400"/>
          </a:p>
          <a:p>
            <a:pPr marL="457200" lvl="0" indent="-342900" algn="l" rtl="0">
              <a:spcBef>
                <a:spcPts val="0"/>
              </a:spcBef>
              <a:spcAft>
                <a:spcPts val="0"/>
              </a:spcAft>
              <a:buSzPts val="1800"/>
              <a:buAutoNum type="arabicPeriod"/>
            </a:pPr>
            <a:r>
              <a:rPr lang="en-US" sz="2400"/>
              <a:t>Anticipate the necessary resources.</a:t>
            </a:r>
            <a:endParaRPr sz="2400"/>
          </a:p>
          <a:p>
            <a:pPr marL="457200" lvl="0" indent="-342900" algn="l" rtl="0">
              <a:spcBef>
                <a:spcPts val="0"/>
              </a:spcBef>
              <a:spcAft>
                <a:spcPts val="0"/>
              </a:spcAft>
              <a:buSzPts val="1800"/>
              <a:buAutoNum type="arabicPeriod"/>
            </a:pPr>
            <a:r>
              <a:rPr lang="en-US" sz="2400"/>
              <a:t>Define elements of a successful collaborative structure.</a:t>
            </a:r>
            <a:endParaRPr sz="2400"/>
          </a:p>
          <a:p>
            <a:pPr marL="457200" lvl="0" indent="-342900" algn="l" rtl="0">
              <a:spcBef>
                <a:spcPts val="0"/>
              </a:spcBef>
              <a:spcAft>
                <a:spcPts val="0"/>
              </a:spcAft>
              <a:buSzPts val="1800"/>
              <a:buAutoNum type="arabicPeriod"/>
            </a:pPr>
            <a:r>
              <a:rPr lang="en-US" sz="2400"/>
              <a:t>Maintain the excitement.</a:t>
            </a:r>
            <a:endParaRPr sz="2400"/>
          </a:p>
          <a:p>
            <a:pPr marL="457200" lvl="0" indent="-342900" algn="l" rtl="0">
              <a:spcBef>
                <a:spcPts val="0"/>
              </a:spcBef>
              <a:spcAft>
                <a:spcPts val="0"/>
              </a:spcAft>
              <a:buSzPts val="1800"/>
              <a:buAutoNum type="arabicPeriod"/>
            </a:pPr>
            <a:r>
              <a:rPr lang="en-US" sz="2400"/>
              <a:t>Make improvements through evaluation.</a:t>
            </a:r>
            <a:endParaRPr sz="2400"/>
          </a:p>
          <a:p>
            <a:pPr marL="914400" lvl="0" indent="0" algn="l" rtl="0">
              <a:spcBef>
                <a:spcPts val="1000"/>
              </a:spcBef>
              <a:spcAft>
                <a:spcPts val="0"/>
              </a:spcAft>
              <a:buNone/>
            </a:pPr>
            <a:endParaRPr/>
          </a:p>
        </p:txBody>
      </p:sp>
      <p:sp>
        <p:nvSpPr>
          <p:cNvPr id="106" name="Google Shape;106;p14"/>
          <p:cNvSpPr txBox="1">
            <a:spLocks noGrp="1"/>
          </p:cNvSpPr>
          <p:nvPr>
            <p:ph type="title"/>
          </p:nvPr>
        </p:nvSpPr>
        <p:spPr>
          <a:xfrm>
            <a:off x="0" y="0"/>
            <a:ext cx="9144000" cy="1135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Effective Collaborative Development</a:t>
            </a:r>
            <a:endParaRPr/>
          </a:p>
        </p:txBody>
      </p:sp>
      <p:sp>
        <p:nvSpPr>
          <p:cNvPr id="107" name="Google Shape;107;p14"/>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1802</Words>
  <Application>Microsoft Office PowerPoint</Application>
  <PresentationFormat>On-screen Show (4:3)</PresentationFormat>
  <Paragraphs>320</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PT Sans</vt:lpstr>
      <vt:lpstr>Office Theme</vt:lpstr>
      <vt:lpstr> School Based Mental Health Clinics:   How Community Partnership Expand the Reach of Mental Health Services for Youth in our Community</vt:lpstr>
      <vt:lpstr>Session Outcome</vt:lpstr>
      <vt:lpstr>Learning Objectives</vt:lpstr>
      <vt:lpstr>Problem Statement</vt:lpstr>
      <vt:lpstr>Racine Community: This Is Us</vt:lpstr>
      <vt:lpstr>Our Community Mental Health System</vt:lpstr>
      <vt:lpstr>Community Collaborative Formed to Address our Mental Health Crisis</vt:lpstr>
      <vt:lpstr>Effective Collaborative Development</vt:lpstr>
      <vt:lpstr>Effective Collaborative Development</vt:lpstr>
      <vt:lpstr>PowerPoint Presentation</vt:lpstr>
      <vt:lpstr>Our Journey</vt:lpstr>
      <vt:lpstr>Business Plan</vt:lpstr>
      <vt:lpstr>Models of School Based Mental Health Clinics</vt:lpstr>
      <vt:lpstr>School Readiness</vt:lpstr>
      <vt:lpstr>PBIS</vt:lpstr>
      <vt:lpstr>ALL</vt:lpstr>
      <vt:lpstr>Some</vt:lpstr>
      <vt:lpstr>Few</vt:lpstr>
      <vt:lpstr>School Climate </vt:lpstr>
      <vt:lpstr>School-Based Mental Health Clinics at RUSD</vt:lpstr>
      <vt:lpstr> Continuum of Care </vt:lpstr>
      <vt:lpstr>Operational Support</vt:lpstr>
      <vt:lpstr>Funding Plan</vt:lpstr>
      <vt:lpstr>SHAPE your School Mental Health System!</vt:lpstr>
      <vt:lpstr>National Performance Measure Domains: Quality</vt:lpstr>
      <vt:lpstr>National Performance Measure Domains: Sustainability</vt:lpstr>
      <vt:lpstr>Clinic Results </vt:lpstr>
      <vt:lpstr>Implications for Practice</vt:lpstr>
      <vt:lpstr>Resources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School Based Mental Health Clinics:   How Community Partnership Expand the Reach of Mental Health Services for Youth in our Community</dc:title>
  <dc:creator>Adams-Qualls, Lisa A</dc:creator>
  <cp:lastModifiedBy>Adams-Qualls, Lisa A</cp:lastModifiedBy>
  <cp:revision>1</cp:revision>
  <dcterms:modified xsi:type="dcterms:W3CDTF">2019-01-14T16:15:35Z</dcterms:modified>
</cp:coreProperties>
</file>