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2"/>
  </p:notesMasterIdLst>
  <p:sldIdLst>
    <p:sldId id="256" r:id="rId2"/>
    <p:sldId id="257" r:id="rId3"/>
    <p:sldId id="258" r:id="rId4"/>
    <p:sldId id="259" r:id="rId5"/>
    <p:sldId id="260" r:id="rId6"/>
    <p:sldId id="261" r:id="rId7"/>
    <p:sldId id="273" r:id="rId8"/>
    <p:sldId id="262" r:id="rId9"/>
    <p:sldId id="263" r:id="rId10"/>
    <p:sldId id="282" r:id="rId11"/>
    <p:sldId id="283" r:id="rId12"/>
    <p:sldId id="284" r:id="rId13"/>
    <p:sldId id="264" r:id="rId14"/>
    <p:sldId id="266" r:id="rId15"/>
    <p:sldId id="278" r:id="rId16"/>
    <p:sldId id="285" r:id="rId17"/>
    <p:sldId id="274" r:id="rId18"/>
    <p:sldId id="286" r:id="rId19"/>
    <p:sldId id="275" r:id="rId20"/>
    <p:sldId id="287" r:id="rId21"/>
    <p:sldId id="276" r:id="rId22"/>
    <p:sldId id="288" r:id="rId23"/>
    <p:sldId id="268" r:id="rId24"/>
    <p:sldId id="269" r:id="rId25"/>
    <p:sldId id="289" r:id="rId26"/>
    <p:sldId id="270" r:id="rId27"/>
    <p:sldId id="290" r:id="rId28"/>
    <p:sldId id="271" r:id="rId29"/>
    <p:sldId id="272" r:id="rId30"/>
    <p:sldId id="277" r:id="rId3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70109" autoAdjust="0"/>
  </p:normalViewPr>
  <p:slideViewPr>
    <p:cSldViewPr snapToGrid="0">
      <p:cViewPr varScale="1">
        <p:scale>
          <a:sx n="64" d="100"/>
          <a:sy n="64" d="100"/>
        </p:scale>
        <p:origin x="1560" y="78"/>
      </p:cViewPr>
      <p:guideLst/>
    </p:cSldViewPr>
  </p:slideViewPr>
  <p:notesTextViewPr>
    <p:cViewPr>
      <p:scale>
        <a:sx n="1" d="1"/>
        <a:sy n="1" d="1"/>
      </p:scale>
      <p:origin x="0" y="0"/>
    </p:cViewPr>
  </p:notesTextViewPr>
  <p:sorterViewPr>
    <p:cViewPr>
      <p:scale>
        <a:sx n="100" d="100"/>
        <a:sy n="100" d="100"/>
      </p:scale>
      <p:origin x="0" y="-7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5B92C86-5B1C-4B5F-87CA-A7864FC17254}" type="datetimeFigureOut">
              <a:rPr lang="en-US" smtClean="0"/>
              <a:t>2/19/2018</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69A06D8D-DD84-4095-9300-394FE13D8F5E}" type="slidenum">
              <a:rPr lang="en-US" smtClean="0"/>
              <a:t>‹#›</a:t>
            </a:fld>
            <a:endParaRPr lang="en-US"/>
          </a:p>
        </p:txBody>
      </p:sp>
    </p:spTree>
    <p:extLst>
      <p:ext uri="{BB962C8B-B14F-4D97-AF65-F5344CB8AC3E}">
        <p14:creationId xmlns:p14="http://schemas.microsoft.com/office/powerpoint/2010/main" val="1252957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a:t>
            </a:fld>
            <a:endParaRPr lang="en-US"/>
          </a:p>
        </p:txBody>
      </p:sp>
    </p:spTree>
    <p:extLst>
      <p:ext uri="{BB962C8B-B14F-4D97-AF65-F5344CB8AC3E}">
        <p14:creationId xmlns:p14="http://schemas.microsoft.com/office/powerpoint/2010/main" val="134008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A06D8D-DD84-4095-9300-394FE13D8F5E}" type="slidenum">
              <a:rPr lang="en-US" smtClean="0"/>
              <a:t>10</a:t>
            </a:fld>
            <a:endParaRPr lang="en-US"/>
          </a:p>
        </p:txBody>
      </p:sp>
    </p:spTree>
    <p:extLst>
      <p:ext uri="{BB962C8B-B14F-4D97-AF65-F5344CB8AC3E}">
        <p14:creationId xmlns:p14="http://schemas.microsoft.com/office/powerpoint/2010/main" val="1765938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A06D8D-DD84-4095-9300-394FE13D8F5E}" type="slidenum">
              <a:rPr lang="en-US" smtClean="0"/>
              <a:t>11</a:t>
            </a:fld>
            <a:endParaRPr lang="en-US"/>
          </a:p>
        </p:txBody>
      </p:sp>
    </p:spTree>
    <p:extLst>
      <p:ext uri="{BB962C8B-B14F-4D97-AF65-F5344CB8AC3E}">
        <p14:creationId xmlns:p14="http://schemas.microsoft.com/office/powerpoint/2010/main" val="154614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12</a:t>
            </a:fld>
            <a:endParaRPr lang="en-US"/>
          </a:p>
        </p:txBody>
      </p:sp>
    </p:spTree>
    <p:extLst>
      <p:ext uri="{BB962C8B-B14F-4D97-AF65-F5344CB8AC3E}">
        <p14:creationId xmlns:p14="http://schemas.microsoft.com/office/powerpoint/2010/main" val="3134127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a:t>
            </a:r>
            <a:r>
              <a:rPr lang="en-US" baseline="0" dirty="0"/>
              <a:t> used three instruments for data collection: </a:t>
            </a:r>
            <a:r>
              <a:rPr lang="en-US" dirty="0"/>
              <a:t>semi-structured interviews, review of documentation, and observation. </a:t>
            </a:r>
          </a:p>
          <a:p>
            <a:endParaRPr lang="en-US" dirty="0"/>
          </a:p>
          <a:p>
            <a:pPr defTabSz="939363">
              <a:defRPr/>
            </a:pPr>
            <a:r>
              <a:rPr lang="en-US" dirty="0"/>
              <a:t>The interview questions were open-ended to give participants enough flexibility to respond without time constraints. </a:t>
            </a:r>
            <a:r>
              <a:rPr lang="en-US" dirty="0">
                <a:effectLst/>
              </a:rPr>
              <a:t>The interviews took place at the clinic and</a:t>
            </a:r>
            <a:r>
              <a:rPr lang="en-US" baseline="0" dirty="0">
                <a:effectLst/>
              </a:rPr>
              <a:t> </a:t>
            </a:r>
            <a:r>
              <a:rPr lang="en-US" dirty="0">
                <a:effectLst/>
              </a:rPr>
              <a:t>lasted approximately one hour. </a:t>
            </a:r>
          </a:p>
          <a:p>
            <a:endParaRPr lang="en-US" dirty="0"/>
          </a:p>
          <a:p>
            <a:r>
              <a:rPr lang="en-US" dirty="0"/>
              <a:t>During observations, I spent time in the entry and waiting room to observe how patients and staff interact with one another. I also noted the waiting times of patients. I made visits different days and at different times of the day to gain a fuller understanding of how the clinic operates. </a:t>
            </a:r>
          </a:p>
          <a:p>
            <a:endParaRPr lang="en-US" dirty="0"/>
          </a:p>
          <a:p>
            <a:r>
              <a:rPr lang="en-US" dirty="0"/>
              <a:t>Sources included literature prepared and given to patients, website information, and training materials for staff members</a:t>
            </a:r>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13</a:t>
            </a:fld>
            <a:endParaRPr lang="en-US"/>
          </a:p>
        </p:txBody>
      </p:sp>
    </p:spTree>
    <p:extLst>
      <p:ext uri="{BB962C8B-B14F-4D97-AF65-F5344CB8AC3E}">
        <p14:creationId xmlns:p14="http://schemas.microsoft.com/office/powerpoint/2010/main" val="2932187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NiVio</a:t>
            </a:r>
            <a:r>
              <a:rPr lang="en-US" baseline="0" dirty="0"/>
              <a:t>: </a:t>
            </a:r>
            <a:r>
              <a:rPr lang="en-US" dirty="0">
                <a:effectLst/>
              </a:rPr>
              <a:t>It’s designed to help you </a:t>
            </a:r>
            <a:r>
              <a:rPr lang="en-US" b="1" dirty="0">
                <a:effectLst/>
              </a:rPr>
              <a:t>organize, analyze and find insights regarding qualitative data</a:t>
            </a:r>
            <a:r>
              <a:rPr lang="en-US" dirty="0">
                <a:effectLst/>
              </a:rPr>
              <a:t> like: interviews, open-ended,</a:t>
            </a:r>
            <a:r>
              <a:rPr lang="en-US" baseline="0" dirty="0">
                <a:effectLst/>
              </a:rPr>
              <a:t> as such was done for this particular study.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Then</a:t>
            </a:r>
            <a:r>
              <a:rPr lang="en-US" baseline="0" dirty="0">
                <a:effectLst/>
              </a:rPr>
              <a:t> the interviews has to be transcribed and scanned </a:t>
            </a:r>
            <a:r>
              <a:rPr lang="en-US" dirty="0">
                <a:effectLst/>
              </a:rPr>
              <a:t>documents such as leaflets to create digital copies.</a:t>
            </a:r>
            <a:r>
              <a:rPr lang="en-US" baseline="0" dirty="0">
                <a:effectLst/>
              </a:rPr>
              <a:t> </a:t>
            </a:r>
            <a:endParaRPr lang="en-US" dirty="0"/>
          </a:p>
          <a:p>
            <a:endParaRPr lang="en-US" dirty="0"/>
          </a:p>
          <a:p>
            <a:r>
              <a:rPr lang="en-US" dirty="0"/>
              <a:t>I analyzed the collected data using Yin’s cross-case</a:t>
            </a:r>
            <a:r>
              <a:rPr lang="en-US" baseline="0" dirty="0"/>
              <a:t> synthesis: Which</a:t>
            </a:r>
            <a:r>
              <a:rPr lang="en-US" dirty="0"/>
              <a:t> applied thematic analysis, a method for identifying and analyzing patterns in qualitative data. </a:t>
            </a:r>
          </a:p>
          <a:p>
            <a:r>
              <a:rPr lang="en-US" dirty="0"/>
              <a:t>Applied thematic analysis involves a six phases: (a) familiarization with the data, (b) coding, (c) searching for themes, (d) reviewing themes, (e) defining and naming themes, and (f) writing up.</a:t>
            </a:r>
          </a:p>
          <a:p>
            <a:endParaRPr lang="en-US" dirty="0"/>
          </a:p>
          <a:p>
            <a:r>
              <a:rPr lang="en-US" dirty="0"/>
              <a:t>I also used hierarchical linear regression as an analysis technique. I employed HLM to examine healthcare from the viewpoints of patients, physicians, nurses, administrators and social workers to establish reoccurring themes that may not have been visible from a singular perspective. </a:t>
            </a:r>
          </a:p>
        </p:txBody>
      </p:sp>
      <p:sp>
        <p:nvSpPr>
          <p:cNvPr id="4" name="Slide Number Placeholder 3"/>
          <p:cNvSpPr>
            <a:spLocks noGrp="1"/>
          </p:cNvSpPr>
          <p:nvPr>
            <p:ph type="sldNum" sz="quarter" idx="10"/>
          </p:nvPr>
        </p:nvSpPr>
        <p:spPr/>
        <p:txBody>
          <a:bodyPr/>
          <a:lstStyle/>
          <a:p>
            <a:fld id="{69A06D8D-DD84-4095-9300-394FE13D8F5E}" type="slidenum">
              <a:rPr lang="en-US" smtClean="0"/>
              <a:t>14</a:t>
            </a:fld>
            <a:endParaRPr lang="en-US"/>
          </a:p>
        </p:txBody>
      </p:sp>
    </p:spTree>
    <p:extLst>
      <p:ext uri="{BB962C8B-B14F-4D97-AF65-F5344CB8AC3E}">
        <p14:creationId xmlns:p14="http://schemas.microsoft.com/office/powerpoint/2010/main" val="3534429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participants had different level of confidence when it comes to believing whether or not they have sufficient access to medical care.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Focused Stories: </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Participant No. 9</a:t>
            </a:r>
            <a:r>
              <a:rPr lang="en-US" sz="1200" kern="1200" dirty="0">
                <a:solidFill>
                  <a:schemeClr val="tx1"/>
                </a:solidFill>
                <a:effectLst/>
                <a:latin typeface="+mn-lt"/>
                <a:ea typeface="+mn-ea"/>
                <a:cs typeface="+mn-cs"/>
              </a:rPr>
              <a:t>, “Not very confident. It took a whole month to get my wisdom tooth done.” This means that even the simple procedures might also take long because of poor healthcare services.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Participant No. 1 </a:t>
            </a:r>
            <a:r>
              <a:rPr lang="en-US" sz="1200" kern="1200" dirty="0">
                <a:solidFill>
                  <a:schemeClr val="tx1"/>
                </a:solidFill>
                <a:effectLst/>
                <a:latin typeface="+mn-lt"/>
                <a:ea typeface="+mn-ea"/>
                <a:cs typeface="+mn-cs"/>
              </a:rPr>
              <a:t>mentioned that he was “Confident, because I recently got insurance through my job, however prior I was not confident because I was uninsured.” It bears noting that having specific insurance.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Participant No. 2 </a:t>
            </a:r>
            <a:r>
              <a:rPr lang="en-US" sz="1200" kern="1200" dirty="0">
                <a:solidFill>
                  <a:schemeClr val="tx1"/>
                </a:solidFill>
                <a:effectLst/>
                <a:latin typeface="+mn-lt"/>
                <a:ea typeface="+mn-ea"/>
                <a:cs typeface="+mn-cs"/>
              </a:rPr>
              <a:t>was quick to note that, “Somewhat Confident because they can’t tell me what is wrong.” In healthcare services, it is of utmost importance that the person providing healthcare should be able to pinpoint what is wrong with a person.</a:t>
            </a:r>
          </a:p>
          <a:p>
            <a:endParaRPr lang="en-US" dirty="0"/>
          </a:p>
          <a:p>
            <a:r>
              <a:rPr lang="en-US" dirty="0"/>
              <a:t>It mattered that they could easily access the needed medical care without having to exert personal connections and relationships.</a:t>
            </a:r>
          </a:p>
          <a:p>
            <a:endParaRPr lang="en-US" dirty="0"/>
          </a:p>
          <a:p>
            <a:endParaRPr lang="en-US" b="1" dirty="0"/>
          </a:p>
        </p:txBody>
      </p:sp>
      <p:sp>
        <p:nvSpPr>
          <p:cNvPr id="4" name="Slide Number Placeholder 3"/>
          <p:cNvSpPr>
            <a:spLocks noGrp="1"/>
          </p:cNvSpPr>
          <p:nvPr>
            <p:ph type="sldNum" sz="quarter" idx="10"/>
          </p:nvPr>
        </p:nvSpPr>
        <p:spPr/>
        <p:txBody>
          <a:bodyPr/>
          <a:lstStyle/>
          <a:p>
            <a:fld id="{69A06D8D-DD84-4095-9300-394FE13D8F5E}" type="slidenum">
              <a:rPr lang="en-US" smtClean="0"/>
              <a:t>15</a:t>
            </a:fld>
            <a:endParaRPr lang="en-US"/>
          </a:p>
        </p:txBody>
      </p:sp>
    </p:spTree>
    <p:extLst>
      <p:ext uri="{BB962C8B-B14F-4D97-AF65-F5344CB8AC3E}">
        <p14:creationId xmlns:p14="http://schemas.microsoft.com/office/powerpoint/2010/main" val="3761978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PH" dirty="0"/>
              <a:t>Medical care refers to the experience of the participants to having medical care, including whether they choose to avail medical care or not. </a:t>
            </a:r>
          </a:p>
          <a:p>
            <a:pPr defTabSz="939363"/>
            <a:endParaRPr lang="en-PH" dirty="0"/>
          </a:p>
          <a:p>
            <a:pPr defTabSz="939363"/>
            <a:r>
              <a:rPr lang="en-PH" dirty="0"/>
              <a:t>Health services refers to the services being availed of by the participants, including the accessibility of the health services. </a:t>
            </a:r>
          </a:p>
          <a:p>
            <a:pPr defTabSz="939363"/>
            <a:endParaRPr lang="en-PH" dirty="0"/>
          </a:p>
          <a:p>
            <a:pPr defTabSz="939363"/>
            <a:r>
              <a:rPr lang="en-PH" dirty="0"/>
              <a:t>Healthcare services refers to the overall services including the approach of the health professionals to the needs of the participants. </a:t>
            </a:r>
          </a:p>
          <a:p>
            <a:pPr defTabSz="939363"/>
            <a:endParaRPr lang="en-PH" dirty="0"/>
          </a:p>
          <a:p>
            <a:pPr defTabSz="939363"/>
            <a:r>
              <a:rPr lang="en-PH" dirty="0"/>
              <a:t>The code clinic pertains to the structure of the clinic managed by the staff.</a:t>
            </a:r>
            <a:endParaRPr lang="en-US" dirty="0"/>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16</a:t>
            </a:fld>
            <a:endParaRPr lang="en-US"/>
          </a:p>
        </p:txBody>
      </p:sp>
    </p:spTree>
    <p:extLst>
      <p:ext uri="{BB962C8B-B14F-4D97-AF65-F5344CB8AC3E}">
        <p14:creationId xmlns:p14="http://schemas.microsoft.com/office/powerpoint/2010/main" val="3097639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theme related to the role of the health service</a:t>
            </a:r>
            <a:r>
              <a:rPr lang="en-US" baseline="0" dirty="0"/>
              <a:t> provider. </a:t>
            </a:r>
          </a:p>
          <a:p>
            <a:endParaRPr lang="en-US" baseline="0" dirty="0"/>
          </a:p>
          <a:p>
            <a:r>
              <a:rPr lang="en-US" b="1" dirty="0"/>
              <a:t>Focused stories</a:t>
            </a:r>
            <a:r>
              <a:rPr lang="en-US" b="0" dirty="0"/>
              <a:t>:</a:t>
            </a:r>
            <a:r>
              <a:rPr lang="en-US" b="0" baseline="0" dirty="0"/>
              <a:t> </a:t>
            </a:r>
            <a:r>
              <a:rPr lang="en-US" sz="1200" b="1" kern="1200" dirty="0">
                <a:solidFill>
                  <a:schemeClr val="tx1"/>
                </a:solidFill>
                <a:effectLst/>
                <a:latin typeface="+mn-lt"/>
                <a:ea typeface="+mn-ea"/>
                <a:cs typeface="+mn-cs"/>
              </a:rPr>
              <a:t>Participant No. 5 </a:t>
            </a:r>
            <a:r>
              <a:rPr lang="en-US" sz="1200" kern="1200" dirty="0">
                <a:solidFill>
                  <a:schemeClr val="tx1"/>
                </a:solidFill>
                <a:effectLst/>
                <a:latin typeface="+mn-lt"/>
                <a:ea typeface="+mn-ea"/>
                <a:cs typeface="+mn-cs"/>
              </a:rPr>
              <a:t>was satisfied, “I have been with the APN for nine years.” Long term relationship between the patients and the healthcare service providers had positive effects on the overall outcome of the medical treatment. He further noted that, “I have been with her for a long time so I feel comfortable with her that I can share everything with her.” </a:t>
            </a:r>
          </a:p>
          <a:p>
            <a:r>
              <a:rPr lang="en-US" sz="1200" b="1" kern="1200" dirty="0">
                <a:solidFill>
                  <a:schemeClr val="tx1"/>
                </a:solidFill>
                <a:effectLst/>
                <a:latin typeface="+mn-lt"/>
                <a:ea typeface="+mn-ea"/>
                <a:cs typeface="+mn-cs"/>
              </a:rPr>
              <a:t>Participant No. 10 </a:t>
            </a:r>
            <a:r>
              <a:rPr lang="en-US" sz="1200" kern="1200" dirty="0">
                <a:solidFill>
                  <a:schemeClr val="tx1"/>
                </a:solidFill>
                <a:effectLst/>
                <a:latin typeface="+mn-lt"/>
                <a:ea typeface="+mn-ea"/>
                <a:cs typeface="+mn-cs"/>
              </a:rPr>
              <a:t>was not satisfied because, because he had to change providers as the doctors assigned did not care about him. </a:t>
            </a:r>
          </a:p>
          <a:p>
            <a:r>
              <a:rPr lang="en-US" sz="1200" b="1" kern="1200" dirty="0">
                <a:solidFill>
                  <a:schemeClr val="tx1"/>
                </a:solidFill>
                <a:effectLst/>
                <a:latin typeface="+mn-lt"/>
                <a:ea typeface="+mn-ea"/>
                <a:cs typeface="+mn-cs"/>
              </a:rPr>
              <a:t>Participant No. 12 </a:t>
            </a:r>
            <a:r>
              <a:rPr lang="en-US" sz="1200" kern="1200" dirty="0">
                <a:solidFill>
                  <a:schemeClr val="tx1"/>
                </a:solidFill>
                <a:effectLst/>
                <a:latin typeface="+mn-lt"/>
                <a:ea typeface="+mn-ea"/>
                <a:cs typeface="+mn-cs"/>
              </a:rPr>
              <a:t>noted that, “I have a PCP but I feel like she doesn’t take my health issues seriously or she hasn’t looked at my chart to get to know me.”</a:t>
            </a:r>
            <a:endParaRPr lang="en-US" b="1" dirty="0"/>
          </a:p>
          <a:p>
            <a:endParaRPr lang="en-US" baseline="0" dirty="0"/>
          </a:p>
          <a:p>
            <a:r>
              <a:rPr lang="en-US" baseline="0" dirty="0"/>
              <a:t>The participants noted that </a:t>
            </a:r>
            <a:r>
              <a:rPr lang="en-US" dirty="0"/>
              <a:t>long term relationship between the patients and the healthcare service providers had positive effects on the overall outcome of the medical treatment. </a:t>
            </a:r>
          </a:p>
          <a:p>
            <a:endParaRPr lang="en-US" dirty="0"/>
          </a:p>
          <a:p>
            <a:r>
              <a:rPr lang="en-US" dirty="0"/>
              <a:t>It is also important that the healthcare providers also give prompt and full attention to the needs of the patients. </a:t>
            </a:r>
          </a:p>
          <a:p>
            <a:endParaRPr lang="en-US" dirty="0"/>
          </a:p>
          <a:p>
            <a:r>
              <a:rPr lang="en-US" dirty="0"/>
              <a:t>The participants indicated that the race of the doctor does not affect their performance or effectiveness. However, the ability to have cultural connection with the doctors also helped the patients to open up and raise genuine concerns to their doctors.</a:t>
            </a:r>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17</a:t>
            </a:fld>
            <a:endParaRPr lang="en-US"/>
          </a:p>
        </p:txBody>
      </p:sp>
    </p:spTree>
    <p:extLst>
      <p:ext uri="{BB962C8B-B14F-4D97-AF65-F5344CB8AC3E}">
        <p14:creationId xmlns:p14="http://schemas.microsoft.com/office/powerpoint/2010/main" val="1785624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PH" dirty="0"/>
              <a:t>Good doctor pertains to the experience of the participants on having access to good doctors. It has happened that the doctors have not been qualified or below the competence level required of doctors. </a:t>
            </a:r>
          </a:p>
          <a:p>
            <a:pPr defTabSz="939363"/>
            <a:endParaRPr lang="en-PH" dirty="0"/>
          </a:p>
          <a:p>
            <a:pPr defTabSz="939363"/>
            <a:r>
              <a:rPr lang="en-PH" dirty="0"/>
              <a:t>The race of doctor pertains to the challenges that have been caused by the difference in the races of the doctors. </a:t>
            </a:r>
          </a:p>
          <a:p>
            <a:pPr defTabSz="939363"/>
            <a:endParaRPr lang="en-PH" dirty="0"/>
          </a:p>
          <a:p>
            <a:pPr defTabSz="939363"/>
            <a:r>
              <a:rPr lang="en-PH" dirty="0"/>
              <a:t>The role pertains to the role of the health service provider. To give an example, the role of the health service provider is not limited to providing healthcare but also includes compassion and empathy. </a:t>
            </a:r>
          </a:p>
          <a:p>
            <a:pPr defTabSz="939363"/>
            <a:endParaRPr lang="en-PH" dirty="0"/>
          </a:p>
          <a:p>
            <a:pPr defTabSz="939363"/>
            <a:r>
              <a:rPr lang="en-PH" dirty="0"/>
              <a:t>Social welfare pertains to the welfare aspect of the healthcare services.</a:t>
            </a:r>
            <a:endParaRPr lang="en-US" dirty="0"/>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18</a:t>
            </a:fld>
            <a:endParaRPr lang="en-US"/>
          </a:p>
        </p:txBody>
      </p:sp>
    </p:spTree>
    <p:extLst>
      <p:ext uri="{BB962C8B-B14F-4D97-AF65-F5344CB8AC3E}">
        <p14:creationId xmlns:p14="http://schemas.microsoft.com/office/powerpoint/2010/main" val="398929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third theme </a:t>
            </a:r>
            <a:r>
              <a:rPr lang="en-US" dirty="0"/>
              <a:t>discussed the relationship between patients and health service provider. </a:t>
            </a:r>
          </a:p>
          <a:p>
            <a:endParaRPr lang="en-US" dirty="0"/>
          </a:p>
          <a:p>
            <a:r>
              <a:rPr lang="en-US" dirty="0"/>
              <a:t>It is important for the patients and health service providers to have good working relationships. </a:t>
            </a:r>
          </a:p>
          <a:p>
            <a:endParaRPr lang="en-US" dirty="0"/>
          </a:p>
          <a:p>
            <a:r>
              <a:rPr lang="en-US" b="1" dirty="0"/>
              <a:t>Focused Stories: </a:t>
            </a:r>
            <a:r>
              <a:rPr lang="en-US" sz="1200" b="1" kern="1200" dirty="0">
                <a:solidFill>
                  <a:schemeClr val="tx1"/>
                </a:solidFill>
                <a:effectLst/>
                <a:latin typeface="+mn-lt"/>
                <a:ea typeface="+mn-ea"/>
                <a:cs typeface="+mn-cs"/>
              </a:rPr>
              <a:t>According to Staff No. 1, </a:t>
            </a:r>
            <a:r>
              <a:rPr lang="en-US" sz="1200" kern="1200" dirty="0">
                <a:solidFill>
                  <a:schemeClr val="tx1"/>
                </a:solidFill>
                <a:effectLst/>
                <a:latin typeface="+mn-lt"/>
                <a:ea typeface="+mn-ea"/>
                <a:cs typeface="+mn-cs"/>
              </a:rPr>
              <a:t>“By trying to earn trust because some may be fearful. Greeting (first impressions mean a lot), being respectful, courteous, not giving the ‘run around’, get a lot done in one visit, try to accomplish a lot with good customer service, not rushing individuals. Don’t cut someone off when they’re giving their history. Take time and listen. </a:t>
            </a:r>
          </a:p>
          <a:p>
            <a:r>
              <a:rPr lang="en-US" sz="1200" b="1" kern="1200" dirty="0">
                <a:solidFill>
                  <a:schemeClr val="tx1"/>
                </a:solidFill>
                <a:effectLst/>
                <a:latin typeface="+mn-lt"/>
                <a:ea typeface="+mn-ea"/>
                <a:cs typeface="+mn-cs"/>
              </a:rPr>
              <a:t>Staff No. 2 </a:t>
            </a:r>
            <a:r>
              <a:rPr lang="en-US" sz="1200" kern="1200" dirty="0">
                <a:solidFill>
                  <a:schemeClr val="tx1"/>
                </a:solidFill>
                <a:effectLst/>
                <a:latin typeface="+mn-lt"/>
                <a:ea typeface="+mn-ea"/>
                <a:cs typeface="+mn-cs"/>
              </a:rPr>
              <a:t>mentioned that: You won’t get them to open up first 2-3 times. It’s important to build </a:t>
            </a:r>
            <a:r>
              <a:rPr lang="en-US" sz="1200" kern="1200" dirty="0" err="1">
                <a:solidFill>
                  <a:schemeClr val="tx1"/>
                </a:solidFill>
                <a:effectLst/>
                <a:latin typeface="+mn-lt"/>
                <a:ea typeface="+mn-ea"/>
                <a:cs typeface="+mn-cs"/>
              </a:rPr>
              <a:t>repore</a:t>
            </a:r>
            <a:r>
              <a:rPr lang="en-US" sz="1200" kern="1200" dirty="0">
                <a:solidFill>
                  <a:schemeClr val="tx1"/>
                </a:solidFill>
                <a:effectLst/>
                <a:latin typeface="+mn-lt"/>
                <a:ea typeface="+mn-ea"/>
                <a:cs typeface="+mn-cs"/>
              </a:rPr>
              <a:t>. I go to homes to visit in my program. I get to be more intimate and more opportunity to build </a:t>
            </a:r>
            <a:r>
              <a:rPr lang="en-US" sz="1200" kern="1200" dirty="0" err="1">
                <a:solidFill>
                  <a:schemeClr val="tx1"/>
                </a:solidFill>
                <a:effectLst/>
                <a:latin typeface="+mn-lt"/>
                <a:ea typeface="+mn-ea"/>
                <a:cs typeface="+mn-cs"/>
              </a:rPr>
              <a:t>repore</a:t>
            </a:r>
            <a:r>
              <a:rPr lang="en-US" sz="1200" kern="1200" dirty="0">
                <a:solidFill>
                  <a:schemeClr val="tx1"/>
                </a:solidFill>
                <a:effectLst/>
                <a:latin typeface="+mn-lt"/>
                <a:ea typeface="+mn-ea"/>
                <a:cs typeface="+mn-cs"/>
              </a:rPr>
              <a:t>. If you don’t make a good 1st impression you have less of a chance of opening up. </a:t>
            </a:r>
            <a:endParaRPr lang="en-US" b="1" dirty="0"/>
          </a:p>
          <a:p>
            <a:endParaRPr lang="en-US" dirty="0"/>
          </a:p>
          <a:p>
            <a:r>
              <a:rPr lang="en-US" dirty="0"/>
              <a:t>This is because the treatment of a patient is always relational to the person or professional providing healthcare. For healthcare providers, being able to be trusted with confidence by their patients is equally important as curing the patients. </a:t>
            </a:r>
          </a:p>
          <a:p>
            <a:endParaRPr lang="en-US" dirty="0"/>
          </a:p>
          <a:p>
            <a:r>
              <a:rPr lang="en-US" dirty="0"/>
              <a:t>The level of understanding by the doctor would determine whether or not the patient will trust him. </a:t>
            </a:r>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19</a:t>
            </a:fld>
            <a:endParaRPr lang="en-US"/>
          </a:p>
        </p:txBody>
      </p:sp>
    </p:spTree>
    <p:extLst>
      <p:ext uri="{BB962C8B-B14F-4D97-AF65-F5344CB8AC3E}">
        <p14:creationId xmlns:p14="http://schemas.microsoft.com/office/powerpoint/2010/main" val="2419609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Racial disparities in access to health and health outcomes continue to characterize American society. Historically, African Americans have experienced discrimination in access to the healthcare system that continues to affect contemporary attitudes to engaging with the healthcare system. </a:t>
            </a:r>
          </a:p>
          <a:p>
            <a:endParaRPr lang="en-US" dirty="0"/>
          </a:p>
          <a:p>
            <a:r>
              <a:rPr lang="en-US" dirty="0"/>
              <a:t>Compared to non-Hispanic Whites, African Americans are less likely to have adequate health insurance, report lower trust in the healthcare system, and experience direct or indirect discrimination by health providers.</a:t>
            </a:r>
          </a:p>
          <a:p>
            <a:endParaRPr lang="en-US" dirty="0"/>
          </a:p>
          <a:p>
            <a:pPr defTabSz="939363">
              <a:defRPr/>
            </a:pPr>
            <a:r>
              <a:rPr lang="en-US" dirty="0">
                <a:effectLst/>
              </a:rPr>
              <a:t>These disparities are reflected in health outcomes: African Americans have higher mortality rates than Whites for breast cancer, prostate cancer, and colon cancer</a:t>
            </a:r>
            <a:r>
              <a:rPr lang="en-US" dirty="0"/>
              <a:t>. African Americans also </a:t>
            </a:r>
            <a:r>
              <a:rPr lang="en-US" dirty="0">
                <a:effectLst/>
              </a:rPr>
              <a:t>have more incidence of preventable and treatable conditions such as diabetes, asthma, and cardiovascular disease. </a:t>
            </a:r>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2</a:t>
            </a:fld>
            <a:endParaRPr lang="en-US"/>
          </a:p>
        </p:txBody>
      </p:sp>
    </p:spTree>
    <p:extLst>
      <p:ext uri="{BB962C8B-B14F-4D97-AF65-F5344CB8AC3E}">
        <p14:creationId xmlns:p14="http://schemas.microsoft.com/office/powerpoint/2010/main" val="799986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PH" dirty="0"/>
              <a:t>The understanding of doctor refers to the comprehension or evaluation by the doctor to be able to implement the necessary or appropriate diagnosis. </a:t>
            </a:r>
          </a:p>
          <a:p>
            <a:pPr defTabSz="939363"/>
            <a:endParaRPr lang="en-PH" dirty="0"/>
          </a:p>
          <a:p>
            <a:pPr defTabSz="939363"/>
            <a:r>
              <a:rPr lang="en-PH" dirty="0"/>
              <a:t>The referral to doctor refers to the quality of referral with the patient’s consent. </a:t>
            </a:r>
          </a:p>
          <a:p>
            <a:pPr defTabSz="939363"/>
            <a:endParaRPr lang="en-PH" dirty="0"/>
          </a:p>
          <a:p>
            <a:pPr defTabSz="939363"/>
            <a:r>
              <a:rPr lang="en-PH" dirty="0"/>
              <a:t>The treatment of the doctor refers to the way the doctor handles the situation. </a:t>
            </a:r>
          </a:p>
          <a:p>
            <a:pPr defTabSz="939363"/>
            <a:endParaRPr lang="en-PH" dirty="0"/>
          </a:p>
          <a:p>
            <a:pPr defTabSz="939363"/>
            <a:r>
              <a:rPr lang="en-PH" dirty="0"/>
              <a:t>The talk on health issues includes the briefer on the medical history of the patients. </a:t>
            </a:r>
          </a:p>
          <a:p>
            <a:pPr defTabSz="939363"/>
            <a:endParaRPr lang="en-PH" dirty="0"/>
          </a:p>
          <a:p>
            <a:pPr defTabSz="939363"/>
            <a:r>
              <a:rPr lang="en-PH" dirty="0"/>
              <a:t>The level of comfort refers to the intimacy of the relationship between the patients and the health providers. </a:t>
            </a:r>
          </a:p>
          <a:p>
            <a:pPr defTabSz="939363"/>
            <a:endParaRPr lang="en-PH" dirty="0"/>
          </a:p>
          <a:p>
            <a:pPr defTabSz="939363"/>
            <a:r>
              <a:rPr lang="en-PH" dirty="0"/>
              <a:t>The relationship with patients refers to the overall view of the staff on the importance of having good collaboration with the patients.</a:t>
            </a:r>
            <a:endParaRPr lang="en-US" dirty="0"/>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20</a:t>
            </a:fld>
            <a:endParaRPr lang="en-US"/>
          </a:p>
        </p:txBody>
      </p:sp>
    </p:spTree>
    <p:extLst>
      <p:ext uri="{BB962C8B-B14F-4D97-AF65-F5344CB8AC3E}">
        <p14:creationId xmlns:p14="http://schemas.microsoft.com/office/powerpoint/2010/main" val="1484106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theme discussed the negative experiences of the participants. </a:t>
            </a:r>
          </a:p>
          <a:p>
            <a:endParaRPr lang="en-US" dirty="0"/>
          </a:p>
          <a:p>
            <a:r>
              <a:rPr lang="en-US" b="1" dirty="0"/>
              <a:t>Focused Story: </a:t>
            </a:r>
            <a:r>
              <a:rPr lang="en-US" sz="1200" b="1" kern="1200" dirty="0">
                <a:solidFill>
                  <a:schemeClr val="tx1"/>
                </a:solidFill>
                <a:effectLst/>
                <a:latin typeface="+mn-lt"/>
                <a:ea typeface="+mn-ea"/>
                <a:cs typeface="+mn-cs"/>
              </a:rPr>
              <a:t>Participant No. 5, </a:t>
            </a:r>
            <a:r>
              <a:rPr lang="en-US" sz="1200" kern="1200" dirty="0">
                <a:solidFill>
                  <a:schemeClr val="tx1"/>
                </a:solidFill>
                <a:effectLst/>
                <a:latin typeface="+mn-lt"/>
                <a:ea typeface="+mn-ea"/>
                <a:cs typeface="+mn-cs"/>
              </a:rPr>
              <a:t>“Yes, local hospital, I feel they covered it up, they gave me the wrong medications. They, countered acted with the medications I was on. Therefore, I do not trust them anymore.” </a:t>
            </a:r>
          </a:p>
          <a:p>
            <a:r>
              <a:rPr lang="en-US" sz="1200" b="1" kern="1200" dirty="0">
                <a:solidFill>
                  <a:schemeClr val="tx1"/>
                </a:solidFill>
                <a:effectLst/>
                <a:latin typeface="+mn-lt"/>
                <a:ea typeface="+mn-ea"/>
                <a:cs typeface="+mn-cs"/>
              </a:rPr>
              <a:t>Participant No. 12  </a:t>
            </a:r>
            <a:r>
              <a:rPr lang="en-US" sz="1200" kern="1200" dirty="0">
                <a:solidFill>
                  <a:schemeClr val="tx1"/>
                </a:solidFill>
                <a:effectLst/>
                <a:latin typeface="+mn-lt"/>
                <a:ea typeface="+mn-ea"/>
                <a:cs typeface="+mn-cs"/>
              </a:rPr>
              <a:t>Yes, I had a stroke in August. I went to the ER at the first local hospital and I felt that they didn’t take my condition seriously. I walked around with a stroke for 48 hours and didn’t get treated at one of the local hospitals. I wasn’t treated until I went to the other local hospital. I couldn’t talk or move my left arm</a:t>
            </a:r>
            <a:endParaRPr lang="en-US" b="1" dirty="0"/>
          </a:p>
          <a:p>
            <a:endParaRPr lang="en-US" dirty="0"/>
          </a:p>
          <a:p>
            <a:r>
              <a:rPr lang="en-US" dirty="0"/>
              <a:t>They have received the wrong medication, or were treated rudely or indifferently. </a:t>
            </a:r>
          </a:p>
          <a:p>
            <a:endParaRPr lang="en-US" dirty="0"/>
          </a:p>
          <a:p>
            <a:r>
              <a:rPr lang="en-US" dirty="0"/>
              <a:t>The negative experiences were also caused by the fact that the location of healthcare providers is far from where the patients live. Having easy access to clinics and hospitals has proven to provide positive relationship to the ability of the patients to have medical check-ups. One of the major challenges is lack of funds for transportation and relying on the bus system.</a:t>
            </a:r>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21</a:t>
            </a:fld>
            <a:endParaRPr lang="en-US"/>
          </a:p>
        </p:txBody>
      </p:sp>
    </p:spTree>
    <p:extLst>
      <p:ext uri="{BB962C8B-B14F-4D97-AF65-F5344CB8AC3E}">
        <p14:creationId xmlns:p14="http://schemas.microsoft.com/office/powerpoint/2010/main" val="4138985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PH" dirty="0"/>
              <a:t>The negative experiences include those experiences when the patients have not been properly accommodated. </a:t>
            </a:r>
          </a:p>
          <a:p>
            <a:pPr defTabSz="939363"/>
            <a:endParaRPr lang="en-PH" dirty="0"/>
          </a:p>
          <a:p>
            <a:pPr defTabSz="939363"/>
            <a:r>
              <a:rPr lang="en-PH" dirty="0"/>
              <a:t>The location of the doctor adds to the negative experiences because one of the challenges means that the doctors are not accessible to the target patients. </a:t>
            </a:r>
          </a:p>
          <a:p>
            <a:pPr defTabSz="939363"/>
            <a:endParaRPr lang="en-PH" dirty="0"/>
          </a:p>
          <a:p>
            <a:pPr defTabSz="939363"/>
            <a:r>
              <a:rPr lang="en-PH" dirty="0"/>
              <a:t>The challenges include logistics and other differences in culture.</a:t>
            </a:r>
            <a:endParaRPr lang="en-US" dirty="0"/>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22</a:t>
            </a:fld>
            <a:endParaRPr lang="en-US"/>
          </a:p>
        </p:txBody>
      </p:sp>
    </p:spTree>
    <p:extLst>
      <p:ext uri="{BB962C8B-B14F-4D97-AF65-F5344CB8AC3E}">
        <p14:creationId xmlns:p14="http://schemas.microsoft.com/office/powerpoint/2010/main" val="1070197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any other research, this study was not free from limitations. One of these limitations refers to the inclusion criteria. Those who volunteer may not have been typical of all patients of such clinics. The number of respondents was also a limitation to this study. In particular, I used a small sample size; this also limits the generalizability of the results. </a:t>
            </a:r>
          </a:p>
        </p:txBody>
      </p:sp>
      <p:sp>
        <p:nvSpPr>
          <p:cNvPr id="4" name="Slide Number Placeholder 3"/>
          <p:cNvSpPr>
            <a:spLocks noGrp="1"/>
          </p:cNvSpPr>
          <p:nvPr>
            <p:ph type="sldNum" sz="quarter" idx="10"/>
          </p:nvPr>
        </p:nvSpPr>
        <p:spPr/>
        <p:txBody>
          <a:bodyPr/>
          <a:lstStyle/>
          <a:p>
            <a:fld id="{69A06D8D-DD84-4095-9300-394FE13D8F5E}" type="slidenum">
              <a:rPr lang="en-US" smtClean="0"/>
              <a:t>23</a:t>
            </a:fld>
            <a:endParaRPr lang="en-US"/>
          </a:p>
        </p:txBody>
      </p:sp>
    </p:spTree>
    <p:extLst>
      <p:ext uri="{BB962C8B-B14F-4D97-AF65-F5344CB8AC3E}">
        <p14:creationId xmlns:p14="http://schemas.microsoft.com/office/powerpoint/2010/main" val="2543120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first recommendation for future researchers is to adjust the qualifying criterion regarding the age of the respondents. I also recommend that the sample size be expanded to include at least 30 participants. </a:t>
            </a:r>
          </a:p>
          <a:p>
            <a:endParaRPr lang="en-US" dirty="0"/>
          </a:p>
          <a:p>
            <a:r>
              <a:rPr lang="en-US" dirty="0"/>
              <a:t>Finally, I recommend expanding the sources of data for a similar study design. In particular, first-hand data as well as secondary data must be utilized in future studies. </a:t>
            </a:r>
          </a:p>
        </p:txBody>
      </p:sp>
      <p:sp>
        <p:nvSpPr>
          <p:cNvPr id="4" name="Slide Number Placeholder 3"/>
          <p:cNvSpPr>
            <a:spLocks noGrp="1"/>
          </p:cNvSpPr>
          <p:nvPr>
            <p:ph type="sldNum" sz="quarter" idx="10"/>
          </p:nvPr>
        </p:nvSpPr>
        <p:spPr/>
        <p:txBody>
          <a:bodyPr/>
          <a:lstStyle/>
          <a:p>
            <a:fld id="{69A06D8D-DD84-4095-9300-394FE13D8F5E}" type="slidenum">
              <a:rPr lang="en-US" smtClean="0"/>
              <a:t>24</a:t>
            </a:fld>
            <a:endParaRPr lang="en-US"/>
          </a:p>
        </p:txBody>
      </p:sp>
    </p:spTree>
    <p:extLst>
      <p:ext uri="{BB962C8B-B14F-4D97-AF65-F5344CB8AC3E}">
        <p14:creationId xmlns:p14="http://schemas.microsoft.com/office/powerpoint/2010/main" val="235359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African American families will surely need more assistance with helping those who had low level of confidence of accessing medical services </a:t>
            </a:r>
          </a:p>
          <a:p>
            <a:endParaRPr lang="en-US" dirty="0"/>
          </a:p>
          <a:p>
            <a:r>
              <a:rPr lang="en-US" dirty="0"/>
              <a:t>Organization level, healthcare providers will be able to implement the four themes that emerged from the findings (facility the environment (access to medical care, role of health</a:t>
            </a:r>
          </a:p>
          <a:p>
            <a:r>
              <a:rPr lang="en-US" dirty="0"/>
              <a:t>service provider, relationship between patients and health service provider and negative experiences.)</a:t>
            </a:r>
          </a:p>
          <a:p>
            <a:endParaRPr lang="en-US" dirty="0"/>
          </a:p>
          <a:p>
            <a:r>
              <a:rPr lang="en-US" dirty="0"/>
              <a:t>Community-understand where resources are, and how to access those health resources, and for them to understand their health (outcomes). </a:t>
            </a:r>
          </a:p>
        </p:txBody>
      </p:sp>
      <p:sp>
        <p:nvSpPr>
          <p:cNvPr id="4" name="Slide Number Placeholder 3"/>
          <p:cNvSpPr>
            <a:spLocks noGrp="1"/>
          </p:cNvSpPr>
          <p:nvPr>
            <p:ph type="sldNum" sz="quarter" idx="10"/>
          </p:nvPr>
        </p:nvSpPr>
        <p:spPr/>
        <p:txBody>
          <a:bodyPr/>
          <a:lstStyle/>
          <a:p>
            <a:fld id="{69A06D8D-DD84-4095-9300-394FE13D8F5E}" type="slidenum">
              <a:rPr lang="en-US" smtClean="0"/>
              <a:t>25</a:t>
            </a:fld>
            <a:endParaRPr lang="en-US"/>
          </a:p>
        </p:txBody>
      </p:sp>
    </p:spTree>
    <p:extLst>
      <p:ext uri="{BB962C8B-B14F-4D97-AF65-F5344CB8AC3E}">
        <p14:creationId xmlns:p14="http://schemas.microsoft.com/office/powerpoint/2010/main" val="8884909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The results of this study may provide a more extensive understanding of the factors and typology of barriers to healthcare experienced by low-income African Americans. </a:t>
            </a:r>
          </a:p>
          <a:p>
            <a:pPr defTabSz="939363">
              <a:defRPr/>
            </a:pPr>
            <a:endParaRPr lang="en-US" dirty="0"/>
          </a:p>
          <a:p>
            <a:pPr defTabSz="939363">
              <a:defRPr/>
            </a:pPr>
            <a:r>
              <a:rPr lang="en-US" dirty="0"/>
              <a:t>The results of the study are significant to professional practice because it provides social workers and other professionals acting as patient navigators with a better understanding barriers regarding engagement work on an individual level. </a:t>
            </a:r>
          </a:p>
          <a:p>
            <a:pPr defTabSz="939363">
              <a:defRPr/>
            </a:pPr>
            <a:endParaRPr lang="en-US" dirty="0"/>
          </a:p>
          <a:p>
            <a:pPr defTabSz="939363">
              <a:defRPr/>
            </a:pPr>
            <a:r>
              <a:rPr lang="en-US" dirty="0"/>
              <a:t>Clinical social workers will be more effective in their interventions to assist patients in accessing the healthcare they need. This information can contribute to the future training of social workers in being culturally sensitive navigators.</a:t>
            </a:r>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26</a:t>
            </a:fld>
            <a:endParaRPr lang="en-US"/>
          </a:p>
        </p:txBody>
      </p:sp>
    </p:spTree>
    <p:extLst>
      <p:ext uri="{BB962C8B-B14F-4D97-AF65-F5344CB8AC3E}">
        <p14:creationId xmlns:p14="http://schemas.microsoft.com/office/powerpoint/2010/main" val="1162123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my presentation. Thank you for your time and attention. I will now take any questions or comments you may have.</a:t>
            </a:r>
          </a:p>
        </p:txBody>
      </p:sp>
      <p:sp>
        <p:nvSpPr>
          <p:cNvPr id="4" name="Slide Number Placeholder 3"/>
          <p:cNvSpPr>
            <a:spLocks noGrp="1"/>
          </p:cNvSpPr>
          <p:nvPr>
            <p:ph type="sldNum" sz="quarter" idx="10"/>
          </p:nvPr>
        </p:nvSpPr>
        <p:spPr/>
        <p:txBody>
          <a:bodyPr/>
          <a:lstStyle/>
          <a:p>
            <a:fld id="{69A06D8D-DD84-4095-9300-394FE13D8F5E}" type="slidenum">
              <a:rPr lang="en-US" smtClean="0"/>
              <a:t>28</a:t>
            </a:fld>
            <a:endParaRPr lang="en-US"/>
          </a:p>
        </p:txBody>
      </p:sp>
    </p:spTree>
    <p:extLst>
      <p:ext uri="{BB962C8B-B14F-4D97-AF65-F5344CB8AC3E}">
        <p14:creationId xmlns:p14="http://schemas.microsoft.com/office/powerpoint/2010/main" val="17928314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29</a:t>
            </a:fld>
            <a:endParaRPr lang="en-US"/>
          </a:p>
        </p:txBody>
      </p:sp>
    </p:spTree>
    <p:extLst>
      <p:ext uri="{BB962C8B-B14F-4D97-AF65-F5344CB8AC3E}">
        <p14:creationId xmlns:p14="http://schemas.microsoft.com/office/powerpoint/2010/main" val="4273103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A06D8D-DD84-4095-9300-394FE13D8F5E}" type="slidenum">
              <a:rPr lang="en-US" smtClean="0"/>
              <a:t>30</a:t>
            </a:fld>
            <a:endParaRPr lang="en-US"/>
          </a:p>
        </p:txBody>
      </p:sp>
    </p:spTree>
    <p:extLst>
      <p:ext uri="{BB962C8B-B14F-4D97-AF65-F5344CB8AC3E}">
        <p14:creationId xmlns:p14="http://schemas.microsoft.com/office/powerpoint/2010/main" val="3557923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problem that I addressed in this research was the context of continuing racial disparities in access to healthcare. The specific problem was how African Americans perceive barriers to engagement with medical services. </a:t>
            </a:r>
          </a:p>
        </p:txBody>
      </p:sp>
      <p:sp>
        <p:nvSpPr>
          <p:cNvPr id="4" name="Slide Number Placeholder 3"/>
          <p:cNvSpPr>
            <a:spLocks noGrp="1"/>
          </p:cNvSpPr>
          <p:nvPr>
            <p:ph type="sldNum" sz="quarter" idx="10"/>
          </p:nvPr>
        </p:nvSpPr>
        <p:spPr/>
        <p:txBody>
          <a:bodyPr/>
          <a:lstStyle/>
          <a:p>
            <a:fld id="{69A06D8D-DD84-4095-9300-394FE13D8F5E}" type="slidenum">
              <a:rPr lang="en-US" smtClean="0"/>
              <a:t>3</a:t>
            </a:fld>
            <a:endParaRPr lang="en-US"/>
          </a:p>
        </p:txBody>
      </p:sp>
    </p:spTree>
    <p:extLst>
      <p:ext uri="{BB962C8B-B14F-4D97-AF65-F5344CB8AC3E}">
        <p14:creationId xmlns:p14="http://schemas.microsoft.com/office/powerpoint/2010/main" val="1783550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qualitative multiple case study was to identify barriers that low income African Americans experience through the perceptions of users and staff at two family health centers located in an area of West Central Illinois. </a:t>
            </a:r>
          </a:p>
        </p:txBody>
      </p:sp>
      <p:sp>
        <p:nvSpPr>
          <p:cNvPr id="4" name="Slide Number Placeholder 3"/>
          <p:cNvSpPr>
            <a:spLocks noGrp="1"/>
          </p:cNvSpPr>
          <p:nvPr>
            <p:ph type="sldNum" sz="quarter" idx="10"/>
          </p:nvPr>
        </p:nvSpPr>
        <p:spPr/>
        <p:txBody>
          <a:bodyPr/>
          <a:lstStyle/>
          <a:p>
            <a:fld id="{69A06D8D-DD84-4095-9300-394FE13D8F5E}" type="slidenum">
              <a:rPr lang="en-US" smtClean="0"/>
              <a:t>4</a:t>
            </a:fld>
            <a:endParaRPr lang="en-US"/>
          </a:p>
        </p:txBody>
      </p:sp>
    </p:spTree>
    <p:extLst>
      <p:ext uri="{BB962C8B-B14F-4D97-AF65-F5344CB8AC3E}">
        <p14:creationId xmlns:p14="http://schemas.microsoft.com/office/powerpoint/2010/main" val="4189630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r>
              <a:rPr lang="en-US" b="1" dirty="0">
                <a:effectLst/>
              </a:rPr>
              <a:t>Availability-</a:t>
            </a:r>
            <a:r>
              <a:rPr lang="en-US" dirty="0">
                <a:effectLst/>
              </a:rPr>
              <a:t>refers to the relationship between the location of physicians and clinics and the location and needs of clients (</a:t>
            </a:r>
            <a:r>
              <a:rPr lang="en-US" sz="1200" kern="1200" dirty="0" err="1">
                <a:solidFill>
                  <a:schemeClr val="tx1"/>
                </a:solidFill>
                <a:effectLst/>
                <a:latin typeface="+mn-lt"/>
                <a:ea typeface="+mn-ea"/>
                <a:cs typeface="+mn-cs"/>
              </a:rPr>
              <a:t>Penchansky</a:t>
            </a:r>
            <a:r>
              <a:rPr lang="en-US" sz="1200" kern="1200" dirty="0">
                <a:solidFill>
                  <a:schemeClr val="tx1"/>
                </a:solidFill>
                <a:effectLst/>
                <a:latin typeface="+mn-lt"/>
                <a:ea typeface="+mn-ea"/>
                <a:cs typeface="+mn-cs"/>
              </a:rPr>
              <a:t> &amp; Thomas, 1981).</a:t>
            </a:r>
            <a:endParaRPr lang="en-US" dirty="0">
              <a:effectLst/>
            </a:endParaRPr>
          </a:p>
          <a:p>
            <a:endParaRPr lang="en-US" b="1"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rPr>
              <a:t>Accommodation-</a:t>
            </a:r>
            <a:r>
              <a:rPr lang="en-US" dirty="0">
                <a:effectLst/>
              </a:rPr>
              <a:t> is the relationship between how resources are organized to accept clients (e.g., appointment systems, hours of operation, walk-in-facilities, telephone services) and the clients’ ability to accommodate (</a:t>
            </a:r>
            <a:r>
              <a:rPr lang="en-US" sz="1200" kern="1200" dirty="0" err="1">
                <a:solidFill>
                  <a:schemeClr val="tx1"/>
                </a:solidFill>
                <a:effectLst/>
                <a:latin typeface="+mn-lt"/>
                <a:ea typeface="+mn-ea"/>
                <a:cs typeface="+mn-cs"/>
              </a:rPr>
              <a:t>Penchansky</a:t>
            </a:r>
            <a:r>
              <a:rPr lang="en-US" sz="1200" kern="1200" dirty="0">
                <a:solidFill>
                  <a:schemeClr val="tx1"/>
                </a:solidFill>
                <a:effectLst/>
                <a:latin typeface="+mn-lt"/>
                <a:ea typeface="+mn-ea"/>
                <a:cs typeface="+mn-cs"/>
              </a:rPr>
              <a:t> &amp; Thomas, 1981).</a:t>
            </a:r>
          </a:p>
          <a:p>
            <a:endParaRPr lang="en-US" b="1" dirty="0">
              <a:effectLst/>
            </a:endParaRPr>
          </a:p>
          <a:p>
            <a:r>
              <a:rPr lang="en-US" b="1" dirty="0">
                <a:effectLst/>
              </a:rPr>
              <a:t>Affordability-</a:t>
            </a:r>
            <a:r>
              <a:rPr lang="en-US" dirty="0">
                <a:effectLst/>
              </a:rPr>
              <a:t> refers to the relationship of prices of services, providers’ insurance requirements, the client’s income ability to pay, and existing health insurance (</a:t>
            </a:r>
            <a:r>
              <a:rPr lang="en-US" sz="1200" kern="1200" dirty="0" err="1">
                <a:solidFill>
                  <a:schemeClr val="tx1"/>
                </a:solidFill>
                <a:effectLst/>
                <a:latin typeface="+mn-lt"/>
                <a:ea typeface="+mn-ea"/>
                <a:cs typeface="+mn-cs"/>
              </a:rPr>
              <a:t>Penchansky</a:t>
            </a:r>
            <a:r>
              <a:rPr lang="en-US" sz="1200" kern="1200" dirty="0">
                <a:solidFill>
                  <a:schemeClr val="tx1"/>
                </a:solidFill>
                <a:effectLst/>
                <a:latin typeface="+mn-lt"/>
                <a:ea typeface="+mn-ea"/>
                <a:cs typeface="+mn-cs"/>
              </a:rPr>
              <a:t> &amp; Thomas, 1981).</a:t>
            </a:r>
          </a:p>
          <a:p>
            <a:r>
              <a:rPr lang="en-US" baseline="0" dirty="0"/>
              <a:t> </a:t>
            </a:r>
            <a:endParaRPr lang="en-US" dirty="0"/>
          </a:p>
          <a:p>
            <a:r>
              <a:rPr lang="en-US" b="1" dirty="0">
                <a:effectLst/>
              </a:rPr>
              <a:t>Acceptability-</a:t>
            </a:r>
            <a:r>
              <a:rPr lang="en-US" dirty="0">
                <a:effectLst/>
              </a:rPr>
              <a:t> is the relationship of clients’ attitudes about personal and professional characteristics of providers to personal characteristics of clients (</a:t>
            </a:r>
            <a:r>
              <a:rPr lang="en-US" sz="1200" kern="1200" dirty="0" err="1">
                <a:solidFill>
                  <a:schemeClr val="tx1"/>
                </a:solidFill>
                <a:effectLst/>
                <a:latin typeface="+mn-lt"/>
                <a:ea typeface="+mn-ea"/>
                <a:cs typeface="+mn-cs"/>
              </a:rPr>
              <a:t>Penchansky</a:t>
            </a:r>
            <a:r>
              <a:rPr lang="en-US" sz="1200" kern="1200" dirty="0">
                <a:solidFill>
                  <a:schemeClr val="tx1"/>
                </a:solidFill>
                <a:effectLst/>
                <a:latin typeface="+mn-lt"/>
                <a:ea typeface="+mn-ea"/>
                <a:cs typeface="+mn-cs"/>
              </a:rPr>
              <a:t> &amp; Thomas, 1981</a:t>
            </a:r>
            <a:r>
              <a:rPr lang="en-US" sz="1200"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Accessibility-</a:t>
            </a:r>
            <a:r>
              <a:rPr lang="en-US" dirty="0" smtClean="0"/>
              <a:t>can be measured by the client’s willingness to travel when seeking medical amenities.</a:t>
            </a:r>
          </a:p>
          <a:p>
            <a:endParaRPr lang="en-US" sz="1200" kern="1200" dirty="0">
              <a:solidFill>
                <a:schemeClr val="tx1"/>
              </a:solidFill>
              <a:effectLst/>
              <a:latin typeface="+mn-lt"/>
              <a:ea typeface="+mn-ea"/>
              <a:cs typeface="+mn-cs"/>
            </a:endParaRPr>
          </a:p>
          <a:p>
            <a:endParaRPr lang="en-US" dirty="0">
              <a:effectLst/>
            </a:endParaRPr>
          </a:p>
          <a:p>
            <a:endParaRPr lang="en-US" dirty="0">
              <a:effectLst/>
            </a:endParaRPr>
          </a:p>
        </p:txBody>
      </p:sp>
      <p:sp>
        <p:nvSpPr>
          <p:cNvPr id="4" name="Slide Number Placeholder 3"/>
          <p:cNvSpPr>
            <a:spLocks noGrp="1"/>
          </p:cNvSpPr>
          <p:nvPr>
            <p:ph type="sldNum" sz="quarter" idx="10"/>
          </p:nvPr>
        </p:nvSpPr>
        <p:spPr/>
        <p:txBody>
          <a:bodyPr/>
          <a:lstStyle/>
          <a:p>
            <a:fld id="{69A06D8D-DD84-4095-9300-394FE13D8F5E}" type="slidenum">
              <a:rPr lang="en-US" smtClean="0"/>
              <a:t>5</a:t>
            </a:fld>
            <a:endParaRPr lang="en-US"/>
          </a:p>
        </p:txBody>
      </p:sp>
    </p:spTree>
    <p:extLst>
      <p:ext uri="{BB962C8B-B14F-4D97-AF65-F5344CB8AC3E}">
        <p14:creationId xmlns:p14="http://schemas.microsoft.com/office/powerpoint/2010/main" val="4008601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For the theoretical framework for this study, I combined </a:t>
            </a:r>
            <a:r>
              <a:rPr lang="en-US" dirty="0" err="1"/>
              <a:t>Bronfenbrenner’s</a:t>
            </a:r>
            <a:r>
              <a:rPr lang="en-US" dirty="0"/>
              <a:t> </a:t>
            </a:r>
            <a:r>
              <a:rPr lang="en-US" dirty="0" err="1"/>
              <a:t>bioecological</a:t>
            </a:r>
            <a:r>
              <a:rPr lang="en-US" dirty="0"/>
              <a:t> systems theory with </a:t>
            </a:r>
            <a:r>
              <a:rPr lang="en-US" dirty="0" err="1"/>
              <a:t>Winnicott’s</a:t>
            </a:r>
            <a:r>
              <a:rPr lang="en-US" dirty="0"/>
              <a:t> object relations theory.</a:t>
            </a:r>
          </a:p>
          <a:p>
            <a:endParaRPr lang="en-US" dirty="0"/>
          </a:p>
          <a:p>
            <a:r>
              <a:rPr lang="en-US" dirty="0" err="1"/>
              <a:t>Bronfenbrenner</a:t>
            </a:r>
            <a:r>
              <a:rPr lang="en-US" dirty="0"/>
              <a:t> developed what he referred to process-person-context-time model (PPCT). PPCT within the </a:t>
            </a:r>
            <a:r>
              <a:rPr lang="en-US" dirty="0" err="1"/>
              <a:t>bioecological</a:t>
            </a:r>
            <a:r>
              <a:rPr lang="en-US" dirty="0"/>
              <a:t> systems theory offers a systematic process of how interactions within a variety of environments can shape one’s actions. One advantage of the </a:t>
            </a:r>
            <a:r>
              <a:rPr lang="en-US" dirty="0" err="1"/>
              <a:t>bioecological</a:t>
            </a:r>
            <a:r>
              <a:rPr lang="en-US" dirty="0"/>
              <a:t> theory is that it concentrates on the interactions between individuals within the context of their environment, while accounting for outside factors like socioeconomic status, governmental policy, and political climate. </a:t>
            </a:r>
          </a:p>
          <a:p>
            <a:endParaRPr lang="en-US" dirty="0"/>
          </a:p>
          <a:p>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6</a:t>
            </a:fld>
            <a:endParaRPr lang="en-US"/>
          </a:p>
        </p:txBody>
      </p:sp>
    </p:spTree>
    <p:extLst>
      <p:ext uri="{BB962C8B-B14F-4D97-AF65-F5344CB8AC3E}">
        <p14:creationId xmlns:p14="http://schemas.microsoft.com/office/powerpoint/2010/main" val="2100176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Winnicott’s</a:t>
            </a:r>
            <a:r>
              <a:rPr lang="en-US" dirty="0"/>
              <a:t> object relations theory is a psychoanalytic theory that explores the process of how the individual psyche develops within a child’s environment during growth. </a:t>
            </a:r>
            <a:r>
              <a:rPr lang="en-US" dirty="0" err="1"/>
              <a:t>Winnicott</a:t>
            </a:r>
            <a:r>
              <a:rPr lang="en-US" dirty="0"/>
              <a:t> hypothesized that there is a true self and false self. The false self is a defensive mechanism built around the true self. Low degrees of falseness are natural and not harmful; however, if a wide and persistent gap is present between the true/real self and the false/ideal self, this gap can result in psychological vulnerability leading to psychological pathologies</a:t>
            </a:r>
          </a:p>
        </p:txBody>
      </p:sp>
      <p:sp>
        <p:nvSpPr>
          <p:cNvPr id="4" name="Slide Number Placeholder 3"/>
          <p:cNvSpPr>
            <a:spLocks noGrp="1"/>
          </p:cNvSpPr>
          <p:nvPr>
            <p:ph type="sldNum" sz="quarter" idx="10"/>
          </p:nvPr>
        </p:nvSpPr>
        <p:spPr/>
        <p:txBody>
          <a:bodyPr/>
          <a:lstStyle/>
          <a:p>
            <a:fld id="{69A06D8D-DD84-4095-9300-394FE13D8F5E}" type="slidenum">
              <a:rPr lang="en-US" smtClean="0"/>
              <a:t>7</a:t>
            </a:fld>
            <a:endParaRPr lang="en-US"/>
          </a:p>
        </p:txBody>
      </p:sp>
    </p:spTree>
    <p:extLst>
      <p:ext uri="{BB962C8B-B14F-4D97-AF65-F5344CB8AC3E}">
        <p14:creationId xmlns:p14="http://schemas.microsoft.com/office/powerpoint/2010/main" val="2610745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 of the study was continuing racial disparities in African Americans’ access to healthcare. Researchers have identified such barriers, but have tended to focus on identifying specific barriers rather than exploring patient perspectives about those barriers.</a:t>
            </a:r>
          </a:p>
        </p:txBody>
      </p:sp>
      <p:sp>
        <p:nvSpPr>
          <p:cNvPr id="4" name="Slide Number Placeholder 3"/>
          <p:cNvSpPr>
            <a:spLocks noGrp="1"/>
          </p:cNvSpPr>
          <p:nvPr>
            <p:ph type="sldNum" sz="quarter" idx="10"/>
          </p:nvPr>
        </p:nvSpPr>
        <p:spPr/>
        <p:txBody>
          <a:bodyPr/>
          <a:lstStyle/>
          <a:p>
            <a:fld id="{69A06D8D-DD84-4095-9300-394FE13D8F5E}" type="slidenum">
              <a:rPr lang="en-US" smtClean="0"/>
              <a:t>8</a:t>
            </a:fld>
            <a:endParaRPr lang="en-US"/>
          </a:p>
        </p:txBody>
      </p:sp>
    </p:spTree>
    <p:extLst>
      <p:ext uri="{BB962C8B-B14F-4D97-AF65-F5344CB8AC3E}">
        <p14:creationId xmlns:p14="http://schemas.microsoft.com/office/powerpoint/2010/main" val="334783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sample consisted of patients and staff at two family healthcare clinics in West Central Illinois. These clinics, located in high poverty areas, assist the local African American community. I interviewed 24 participants, 16 patients and 8 medical health providers, whom I recruited using convenience sampling-</a:t>
            </a:r>
          </a:p>
          <a:p>
            <a:endParaRPr lang="en-US" dirty="0"/>
          </a:p>
          <a:p>
            <a:r>
              <a:rPr lang="en-US" sz="1200" kern="1200" dirty="0">
                <a:solidFill>
                  <a:schemeClr val="tx1"/>
                </a:solidFill>
                <a:effectLst/>
                <a:latin typeface="+mn-lt"/>
                <a:ea typeface="+mn-ea"/>
                <a:cs typeface="+mn-cs"/>
              </a:rPr>
              <a:t>Non-probability sample, which included participants who are the most accessible given the researcher’s resources (Logue &amp; </a:t>
            </a:r>
            <a:r>
              <a:rPr lang="en-US" sz="1200" kern="1200" dirty="0" err="1">
                <a:solidFill>
                  <a:schemeClr val="tx1"/>
                </a:solidFill>
                <a:effectLst/>
                <a:latin typeface="+mn-lt"/>
                <a:ea typeface="+mn-ea"/>
                <a:cs typeface="+mn-cs"/>
              </a:rPr>
              <a:t>Bourguet</a:t>
            </a:r>
            <a:r>
              <a:rPr lang="en-US" sz="1200" kern="1200" dirty="0">
                <a:solidFill>
                  <a:schemeClr val="tx1"/>
                </a:solidFill>
                <a:effectLst/>
                <a:latin typeface="+mn-lt"/>
                <a:ea typeface="+mn-ea"/>
                <a:cs typeface="+mn-cs"/>
              </a:rPr>
              <a:t>, 2011). The researcher deemed convenience sampling the most appropriate fit for the study as it allowed for a voluntary process on a sensitive topic.  </a:t>
            </a:r>
            <a:endParaRPr lang="en-US" dirty="0"/>
          </a:p>
        </p:txBody>
      </p:sp>
      <p:sp>
        <p:nvSpPr>
          <p:cNvPr id="4" name="Slide Number Placeholder 3"/>
          <p:cNvSpPr>
            <a:spLocks noGrp="1"/>
          </p:cNvSpPr>
          <p:nvPr>
            <p:ph type="sldNum" sz="quarter" idx="10"/>
          </p:nvPr>
        </p:nvSpPr>
        <p:spPr/>
        <p:txBody>
          <a:bodyPr/>
          <a:lstStyle/>
          <a:p>
            <a:fld id="{69A06D8D-DD84-4095-9300-394FE13D8F5E}" type="slidenum">
              <a:rPr lang="en-US" smtClean="0"/>
              <a:t>9</a:t>
            </a:fld>
            <a:endParaRPr lang="en-US"/>
          </a:p>
        </p:txBody>
      </p:sp>
    </p:spTree>
    <p:extLst>
      <p:ext uri="{BB962C8B-B14F-4D97-AF65-F5344CB8AC3E}">
        <p14:creationId xmlns:p14="http://schemas.microsoft.com/office/powerpoint/2010/main" val="53620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73545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E16117-79B0-4570-BB9D-4F06278A2AB8}"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287926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3554848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549032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759001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985107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3458688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048830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80443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291282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E16117-79B0-4570-BB9D-4F06278A2AB8}"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238080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E16117-79B0-4570-BB9D-4F06278A2AB8}"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70190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E16117-79B0-4570-BB9D-4F06278A2AB8}"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67061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E16117-79B0-4570-BB9D-4F06278A2AB8}"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62697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16117-79B0-4570-BB9D-4F06278A2AB8}"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28987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E16117-79B0-4570-BB9D-4F06278A2AB8}"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66590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E16117-79B0-4570-BB9D-4F06278A2AB8}"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A4225-345D-4038-B529-99533301DA30}" type="slidenum">
              <a:rPr lang="en-US" smtClean="0"/>
              <a:t>‹#›</a:t>
            </a:fld>
            <a:endParaRPr lang="en-US"/>
          </a:p>
        </p:txBody>
      </p:sp>
    </p:spTree>
    <p:extLst>
      <p:ext uri="{BB962C8B-B14F-4D97-AF65-F5344CB8AC3E}">
        <p14:creationId xmlns:p14="http://schemas.microsoft.com/office/powerpoint/2010/main" val="195751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5E16117-79B0-4570-BB9D-4F06278A2AB8}" type="datetimeFigureOut">
              <a:rPr lang="en-US" smtClean="0"/>
              <a:t>2/19/2018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3EA4225-345D-4038-B529-99533301DA30}" type="slidenum">
              <a:rPr lang="en-US" smtClean="0"/>
              <a:t>‹#›</a:t>
            </a:fld>
            <a:endParaRPr lang="en-US"/>
          </a:p>
        </p:txBody>
      </p:sp>
    </p:spTree>
    <p:extLst>
      <p:ext uri="{BB962C8B-B14F-4D97-AF65-F5344CB8AC3E}">
        <p14:creationId xmlns:p14="http://schemas.microsoft.com/office/powerpoint/2010/main" val="32267397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Low Income African Americans Perceptions of Barriers to Healthcare Services</a:t>
            </a:r>
          </a:p>
        </p:txBody>
      </p:sp>
      <p:sp>
        <p:nvSpPr>
          <p:cNvPr id="3" name="Subtitle 2"/>
          <p:cNvSpPr>
            <a:spLocks noGrp="1"/>
          </p:cNvSpPr>
          <p:nvPr>
            <p:ph type="subTitle" idx="1"/>
          </p:nvPr>
        </p:nvSpPr>
        <p:spPr>
          <a:xfrm>
            <a:off x="4515378" y="4814414"/>
            <a:ext cx="6987645" cy="1388534"/>
          </a:xfrm>
        </p:spPr>
        <p:txBody>
          <a:bodyPr>
            <a:noAutofit/>
          </a:bodyPr>
          <a:lstStyle/>
          <a:p>
            <a:r>
              <a:rPr lang="en-US" sz="2400" dirty="0"/>
              <a:t>Roxxi Davis, LCSW, DSW</a:t>
            </a:r>
            <a:r>
              <a:rPr lang="en-US" sz="2400" dirty="0">
                <a:solidFill>
                  <a:srgbClr val="FF0000"/>
                </a:solidFill>
              </a:rPr>
              <a:t> </a:t>
            </a:r>
          </a:p>
          <a:p>
            <a:r>
              <a:rPr lang="en-US" sz="2400" dirty="0"/>
              <a:t>Dissertation</a:t>
            </a:r>
          </a:p>
        </p:txBody>
      </p:sp>
    </p:spTree>
    <p:extLst>
      <p:ext uri="{BB962C8B-B14F-4D97-AF65-F5344CB8AC3E}">
        <p14:creationId xmlns:p14="http://schemas.microsoft.com/office/powerpoint/2010/main" val="23460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Snap Shot</a:t>
            </a:r>
          </a:p>
        </p:txBody>
      </p:sp>
      <p:sp>
        <p:nvSpPr>
          <p:cNvPr id="5" name="Content Placeholder 4"/>
          <p:cNvSpPr>
            <a:spLocks noGrp="1"/>
          </p:cNvSpPr>
          <p:nvPr>
            <p:ph sz="half" idx="1"/>
          </p:nvPr>
        </p:nvSpPr>
        <p:spPr/>
        <p:txBody>
          <a:bodyPr>
            <a:normAutofit fontScale="77500" lnSpcReduction="20000"/>
          </a:bodyPr>
          <a:lstStyle/>
          <a:p>
            <a:r>
              <a:rPr lang="en-US" sz="2100" b="1" dirty="0"/>
              <a:t>Gender</a:t>
            </a:r>
          </a:p>
          <a:p>
            <a:pPr lvl="1"/>
            <a:r>
              <a:rPr lang="en-US" sz="2100" b="1" dirty="0"/>
              <a:t>14 Females</a:t>
            </a:r>
          </a:p>
          <a:p>
            <a:pPr lvl="1"/>
            <a:r>
              <a:rPr lang="en-US" sz="2100" dirty="0"/>
              <a:t>2 Males</a:t>
            </a:r>
          </a:p>
          <a:p>
            <a:r>
              <a:rPr lang="en-US" sz="2100" b="1" dirty="0"/>
              <a:t>Income Range</a:t>
            </a:r>
          </a:p>
          <a:p>
            <a:pPr lvl="1"/>
            <a:r>
              <a:rPr lang="en-US" sz="2100" dirty="0"/>
              <a:t>3 had none</a:t>
            </a:r>
          </a:p>
          <a:p>
            <a:pPr lvl="1"/>
            <a:r>
              <a:rPr lang="en-US" sz="2100" dirty="0"/>
              <a:t>1 ($450.00-$550)</a:t>
            </a:r>
          </a:p>
          <a:p>
            <a:pPr lvl="1"/>
            <a:r>
              <a:rPr lang="en-US" sz="2100" dirty="0"/>
              <a:t>1 ($600.00-$750.00)</a:t>
            </a:r>
          </a:p>
          <a:p>
            <a:pPr lvl="1"/>
            <a:r>
              <a:rPr lang="en-US" sz="2100" dirty="0"/>
              <a:t>1 ($800.00-$950.00)</a:t>
            </a:r>
          </a:p>
          <a:p>
            <a:pPr lvl="1"/>
            <a:r>
              <a:rPr lang="en-US" sz="2100" b="1" dirty="0"/>
              <a:t>10 ($1,000-$2,000) </a:t>
            </a:r>
          </a:p>
          <a:p>
            <a:pPr marL="0" indent="0">
              <a:buNone/>
            </a:pPr>
            <a:endParaRPr lang="en-US" dirty="0"/>
          </a:p>
        </p:txBody>
      </p:sp>
      <p:sp>
        <p:nvSpPr>
          <p:cNvPr id="6" name="Content Placeholder 5"/>
          <p:cNvSpPr>
            <a:spLocks noGrp="1"/>
          </p:cNvSpPr>
          <p:nvPr>
            <p:ph sz="half" idx="2"/>
          </p:nvPr>
        </p:nvSpPr>
        <p:spPr/>
        <p:txBody>
          <a:bodyPr>
            <a:normAutofit fontScale="77500" lnSpcReduction="20000"/>
          </a:bodyPr>
          <a:lstStyle/>
          <a:p>
            <a:r>
              <a:rPr lang="en-US" b="1" dirty="0"/>
              <a:t>Education</a:t>
            </a:r>
          </a:p>
          <a:p>
            <a:pPr lvl="1"/>
            <a:r>
              <a:rPr lang="en-US" dirty="0"/>
              <a:t>3 (Some High School) </a:t>
            </a:r>
          </a:p>
          <a:p>
            <a:pPr lvl="1"/>
            <a:r>
              <a:rPr lang="en-US" b="1" dirty="0"/>
              <a:t>6 (High School) </a:t>
            </a:r>
          </a:p>
          <a:p>
            <a:pPr lvl="1"/>
            <a:r>
              <a:rPr lang="en-US" dirty="0"/>
              <a:t>1 (GED) </a:t>
            </a:r>
          </a:p>
          <a:p>
            <a:pPr lvl="1"/>
            <a:r>
              <a:rPr lang="en-US" dirty="0"/>
              <a:t>3 (Some College) </a:t>
            </a:r>
          </a:p>
          <a:p>
            <a:pPr lvl="1"/>
            <a:r>
              <a:rPr lang="en-US" dirty="0"/>
              <a:t>1 (Trade School) </a:t>
            </a:r>
          </a:p>
          <a:p>
            <a:pPr lvl="1"/>
            <a:r>
              <a:rPr lang="en-US" dirty="0"/>
              <a:t>1 (Other)</a:t>
            </a:r>
          </a:p>
          <a:p>
            <a:r>
              <a:rPr lang="en-US" b="1" dirty="0"/>
              <a:t>Insurance </a:t>
            </a:r>
          </a:p>
          <a:p>
            <a:pPr lvl="1"/>
            <a:r>
              <a:rPr lang="en-US" dirty="0"/>
              <a:t>5 (None) </a:t>
            </a:r>
          </a:p>
          <a:p>
            <a:pPr lvl="1"/>
            <a:r>
              <a:rPr lang="en-US" b="1" dirty="0"/>
              <a:t>10 (Medicaid)</a:t>
            </a:r>
          </a:p>
          <a:p>
            <a:pPr lvl="1"/>
            <a:r>
              <a:rPr lang="en-US" dirty="0"/>
              <a:t>1 (Commercial)</a:t>
            </a:r>
          </a:p>
        </p:txBody>
      </p:sp>
    </p:spTree>
    <p:extLst>
      <p:ext uri="{BB962C8B-B14F-4D97-AF65-F5344CB8AC3E}">
        <p14:creationId xmlns:p14="http://schemas.microsoft.com/office/powerpoint/2010/main" val="4267359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Snap Shot</a:t>
            </a:r>
          </a:p>
        </p:txBody>
      </p:sp>
      <p:sp>
        <p:nvSpPr>
          <p:cNvPr id="3" name="Content Placeholder 2"/>
          <p:cNvSpPr>
            <a:spLocks noGrp="1"/>
          </p:cNvSpPr>
          <p:nvPr>
            <p:ph sz="half" idx="1"/>
          </p:nvPr>
        </p:nvSpPr>
        <p:spPr/>
        <p:txBody>
          <a:bodyPr>
            <a:normAutofit fontScale="92500" lnSpcReduction="20000"/>
          </a:bodyPr>
          <a:lstStyle/>
          <a:p>
            <a:r>
              <a:rPr lang="en-US" sz="2400" b="1" dirty="0"/>
              <a:t>Household Size </a:t>
            </a:r>
          </a:p>
          <a:p>
            <a:pPr lvl="1"/>
            <a:r>
              <a:rPr lang="en-US" sz="2000" b="1" dirty="0"/>
              <a:t>8 (1-2 people) </a:t>
            </a:r>
          </a:p>
          <a:p>
            <a:pPr lvl="1"/>
            <a:r>
              <a:rPr lang="en-US" sz="2000" dirty="0"/>
              <a:t>6 (3-4 people) </a:t>
            </a:r>
          </a:p>
          <a:p>
            <a:pPr lvl="1"/>
            <a:r>
              <a:rPr lang="en-US" sz="2000" dirty="0"/>
              <a:t>2 (7-8 people) </a:t>
            </a:r>
          </a:p>
          <a:p>
            <a:r>
              <a:rPr lang="en-US" sz="2400" b="1" dirty="0"/>
              <a:t>Transportation</a:t>
            </a:r>
          </a:p>
          <a:p>
            <a:pPr lvl="1"/>
            <a:r>
              <a:rPr lang="en-US" sz="2000" dirty="0"/>
              <a:t>5 (Car)</a:t>
            </a:r>
          </a:p>
          <a:p>
            <a:pPr lvl="1"/>
            <a:r>
              <a:rPr lang="en-US" sz="2000" b="1" dirty="0"/>
              <a:t>10 (Bus) </a:t>
            </a:r>
          </a:p>
          <a:p>
            <a:pPr lvl="1"/>
            <a:r>
              <a:rPr lang="en-US" sz="2000" dirty="0"/>
              <a:t>1 Both/Walking </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sz="2400" b="1" dirty="0"/>
              <a:t>Treatment </a:t>
            </a:r>
          </a:p>
          <a:p>
            <a:pPr lvl="1"/>
            <a:r>
              <a:rPr lang="en-US" sz="2000" b="1" dirty="0"/>
              <a:t>7 (Emergency Room)</a:t>
            </a:r>
          </a:p>
          <a:p>
            <a:pPr lvl="1"/>
            <a:r>
              <a:rPr lang="en-US" sz="2000" b="1" dirty="0"/>
              <a:t>7 (Clinic)</a:t>
            </a:r>
          </a:p>
          <a:p>
            <a:pPr lvl="1"/>
            <a:r>
              <a:rPr lang="en-US" sz="2000" dirty="0"/>
              <a:t>1 (Primary Care)</a:t>
            </a:r>
          </a:p>
          <a:p>
            <a:pPr lvl="1"/>
            <a:r>
              <a:rPr lang="en-US" sz="2000" dirty="0"/>
              <a:t>1 (Prompt Care)</a:t>
            </a:r>
          </a:p>
          <a:p>
            <a:r>
              <a:rPr lang="en-US" sz="2400" b="1" dirty="0"/>
              <a:t>Phone</a:t>
            </a:r>
          </a:p>
          <a:p>
            <a:pPr lvl="1"/>
            <a:r>
              <a:rPr lang="en-US" sz="2000" dirty="0"/>
              <a:t>16 (Yes)</a:t>
            </a:r>
          </a:p>
          <a:p>
            <a:pPr lvl="1"/>
            <a:r>
              <a:rPr lang="en-US" sz="2200" dirty="0"/>
              <a:t>7 (No)</a:t>
            </a:r>
          </a:p>
        </p:txBody>
      </p:sp>
    </p:spTree>
    <p:extLst>
      <p:ext uri="{BB962C8B-B14F-4D97-AF65-F5344CB8AC3E}">
        <p14:creationId xmlns:p14="http://schemas.microsoft.com/office/powerpoint/2010/main" val="927043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Snap Shot</a:t>
            </a:r>
          </a:p>
        </p:txBody>
      </p:sp>
      <p:sp>
        <p:nvSpPr>
          <p:cNvPr id="3" name="Content Placeholder 2"/>
          <p:cNvSpPr>
            <a:spLocks noGrp="1"/>
          </p:cNvSpPr>
          <p:nvPr>
            <p:ph sz="half" idx="1"/>
          </p:nvPr>
        </p:nvSpPr>
        <p:spPr/>
        <p:txBody>
          <a:bodyPr>
            <a:normAutofit fontScale="77500" lnSpcReduction="20000"/>
          </a:bodyPr>
          <a:lstStyle/>
          <a:p>
            <a:r>
              <a:rPr lang="en-US" sz="2400" b="1" dirty="0"/>
              <a:t>Transportation Times </a:t>
            </a:r>
          </a:p>
          <a:p>
            <a:pPr lvl="1"/>
            <a:r>
              <a:rPr lang="en-US" sz="2000" b="1" dirty="0"/>
              <a:t>5 (5-10mins) </a:t>
            </a:r>
          </a:p>
          <a:p>
            <a:pPr lvl="1"/>
            <a:r>
              <a:rPr lang="en-US" sz="2000" b="1" dirty="0"/>
              <a:t>5 (15-20mins)</a:t>
            </a:r>
          </a:p>
          <a:p>
            <a:pPr lvl="1"/>
            <a:r>
              <a:rPr lang="en-US" sz="2000" dirty="0"/>
              <a:t>3 (30-45 mins) </a:t>
            </a:r>
          </a:p>
          <a:p>
            <a:pPr lvl="1"/>
            <a:r>
              <a:rPr lang="en-US" sz="2000" dirty="0"/>
              <a:t>2 (50-60mins) </a:t>
            </a:r>
          </a:p>
          <a:p>
            <a:r>
              <a:rPr lang="en-US" sz="2400" b="1" dirty="0"/>
              <a:t>Health Status </a:t>
            </a:r>
          </a:p>
          <a:p>
            <a:pPr lvl="1"/>
            <a:r>
              <a:rPr lang="en-US" sz="2000" dirty="0"/>
              <a:t>4 (Poor) </a:t>
            </a:r>
          </a:p>
          <a:p>
            <a:pPr lvl="1"/>
            <a:r>
              <a:rPr lang="en-US" sz="2000" b="1" dirty="0"/>
              <a:t>7 (Fair) </a:t>
            </a:r>
          </a:p>
          <a:p>
            <a:pPr lvl="1"/>
            <a:r>
              <a:rPr lang="en-US" sz="2000" dirty="0"/>
              <a:t>5 (Good)	</a:t>
            </a:r>
          </a:p>
          <a:p>
            <a:pPr marL="0" indent="0">
              <a:buNone/>
            </a:pPr>
            <a:endParaRPr lang="en-US" dirty="0"/>
          </a:p>
        </p:txBody>
      </p:sp>
      <p:sp>
        <p:nvSpPr>
          <p:cNvPr id="4" name="Content Placeholder 3"/>
          <p:cNvSpPr>
            <a:spLocks noGrp="1"/>
          </p:cNvSpPr>
          <p:nvPr>
            <p:ph sz="half" idx="2"/>
          </p:nvPr>
        </p:nvSpPr>
        <p:spPr/>
        <p:txBody>
          <a:bodyPr>
            <a:normAutofit fontScale="77500" lnSpcReduction="20000"/>
          </a:bodyPr>
          <a:lstStyle/>
          <a:p>
            <a:r>
              <a:rPr lang="en-US" sz="2400" b="1" dirty="0"/>
              <a:t>Occupation Status </a:t>
            </a:r>
          </a:p>
          <a:p>
            <a:pPr lvl="1"/>
            <a:r>
              <a:rPr lang="en-US" sz="2000" b="1" dirty="0"/>
              <a:t>7 (Unemployed) </a:t>
            </a:r>
          </a:p>
          <a:p>
            <a:pPr lvl="1"/>
            <a:r>
              <a:rPr lang="en-US" sz="2000" dirty="0"/>
              <a:t>6 (Employed) </a:t>
            </a:r>
          </a:p>
          <a:p>
            <a:pPr lvl="1"/>
            <a:r>
              <a:rPr lang="en-US" sz="2000" dirty="0"/>
              <a:t>1 (Disability)</a:t>
            </a:r>
          </a:p>
          <a:p>
            <a:pPr lvl="1"/>
            <a:r>
              <a:rPr lang="en-US" sz="2000" dirty="0"/>
              <a:t>2 (Underemployed) </a:t>
            </a:r>
          </a:p>
          <a:p>
            <a:r>
              <a:rPr lang="en-US" sz="2400" b="1" dirty="0"/>
              <a:t>Housing </a:t>
            </a:r>
          </a:p>
          <a:p>
            <a:pPr lvl="1"/>
            <a:r>
              <a:rPr lang="en-US" sz="2000" dirty="0"/>
              <a:t>4 (Living with Friends) </a:t>
            </a:r>
          </a:p>
          <a:p>
            <a:pPr lvl="1"/>
            <a:r>
              <a:rPr lang="en-US" sz="2000" b="1" dirty="0"/>
              <a:t>12 (Renting)</a:t>
            </a:r>
          </a:p>
          <a:p>
            <a:pPr marL="0" indent="0">
              <a:buNone/>
            </a:pPr>
            <a:endParaRPr lang="en-US" dirty="0"/>
          </a:p>
        </p:txBody>
      </p:sp>
    </p:spTree>
    <p:extLst>
      <p:ext uri="{BB962C8B-B14F-4D97-AF65-F5344CB8AC3E}">
        <p14:creationId xmlns:p14="http://schemas.microsoft.com/office/powerpoint/2010/main" val="377124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Instrumentation</a:t>
            </a:r>
          </a:p>
        </p:txBody>
      </p:sp>
      <p:sp>
        <p:nvSpPr>
          <p:cNvPr id="3" name="Content Placeholder 2"/>
          <p:cNvSpPr>
            <a:spLocks noGrp="1"/>
          </p:cNvSpPr>
          <p:nvPr>
            <p:ph idx="1"/>
          </p:nvPr>
        </p:nvSpPr>
        <p:spPr>
          <a:xfrm>
            <a:off x="1484310" y="2041357"/>
            <a:ext cx="10018713" cy="4383506"/>
          </a:xfrm>
        </p:spPr>
        <p:txBody>
          <a:bodyPr>
            <a:normAutofit fontScale="92500" lnSpcReduction="20000"/>
          </a:bodyPr>
          <a:lstStyle/>
          <a:p>
            <a:r>
              <a:rPr lang="en-US" dirty="0"/>
              <a:t>Semi-structured interviews</a:t>
            </a:r>
          </a:p>
          <a:p>
            <a:pPr lvl="1"/>
            <a:r>
              <a:rPr lang="en-US" dirty="0"/>
              <a:t>Open-ended</a:t>
            </a:r>
          </a:p>
          <a:p>
            <a:pPr lvl="1"/>
            <a:r>
              <a:rPr lang="en-US" dirty="0"/>
              <a:t>Face-to-face</a:t>
            </a:r>
          </a:p>
          <a:p>
            <a:pPr lvl="1"/>
            <a:r>
              <a:rPr lang="en-US" dirty="0"/>
              <a:t>1 hour</a:t>
            </a:r>
          </a:p>
          <a:p>
            <a:r>
              <a:rPr lang="en-US" dirty="0"/>
              <a:t>Observations</a:t>
            </a:r>
          </a:p>
          <a:p>
            <a:pPr lvl="1"/>
            <a:r>
              <a:rPr lang="en-US" dirty="0"/>
              <a:t>Patient-staff interactions</a:t>
            </a:r>
          </a:p>
          <a:p>
            <a:pPr lvl="1"/>
            <a:r>
              <a:rPr lang="en-US" dirty="0"/>
              <a:t>Patient waiting times</a:t>
            </a:r>
          </a:p>
          <a:p>
            <a:r>
              <a:rPr lang="en-US" dirty="0"/>
              <a:t>Review of documentation</a:t>
            </a:r>
          </a:p>
          <a:p>
            <a:pPr lvl="1"/>
            <a:r>
              <a:rPr lang="en-US" dirty="0"/>
              <a:t>Literature given to patients</a:t>
            </a:r>
          </a:p>
          <a:p>
            <a:pPr lvl="1"/>
            <a:r>
              <a:rPr lang="en-US" dirty="0"/>
              <a:t>Website information</a:t>
            </a:r>
          </a:p>
          <a:p>
            <a:pPr lvl="1"/>
            <a:r>
              <a:rPr lang="en-US" dirty="0"/>
              <a:t>Staff training materials</a:t>
            </a:r>
          </a:p>
        </p:txBody>
      </p:sp>
    </p:spTree>
    <p:extLst>
      <p:ext uri="{BB962C8B-B14F-4D97-AF65-F5344CB8AC3E}">
        <p14:creationId xmlns:p14="http://schemas.microsoft.com/office/powerpoint/2010/main" val="2016916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a:xfrm>
            <a:off x="1484310" y="2438399"/>
            <a:ext cx="10018713" cy="3902243"/>
          </a:xfrm>
        </p:spPr>
        <p:txBody>
          <a:bodyPr>
            <a:normAutofit lnSpcReduction="10000"/>
          </a:bodyPr>
          <a:lstStyle/>
          <a:p>
            <a:r>
              <a:rPr lang="en-US" dirty="0"/>
              <a:t>Thematic analysis (Braun, Clarke, &amp; Terry, 2015)</a:t>
            </a:r>
          </a:p>
          <a:p>
            <a:pPr lvl="1"/>
            <a:r>
              <a:rPr lang="en-US" dirty="0"/>
              <a:t>Familiarization</a:t>
            </a:r>
          </a:p>
          <a:p>
            <a:pPr lvl="1"/>
            <a:r>
              <a:rPr lang="en-US" dirty="0"/>
              <a:t>Coding</a:t>
            </a:r>
          </a:p>
          <a:p>
            <a:pPr lvl="1"/>
            <a:r>
              <a:rPr lang="en-US" dirty="0"/>
              <a:t>Searching for themes</a:t>
            </a:r>
          </a:p>
          <a:p>
            <a:pPr lvl="1"/>
            <a:r>
              <a:rPr lang="en-US" dirty="0"/>
              <a:t>Reviewing themes</a:t>
            </a:r>
          </a:p>
          <a:p>
            <a:pPr lvl="1"/>
            <a:r>
              <a:rPr lang="en-US" dirty="0"/>
              <a:t>Defining and naming themes</a:t>
            </a:r>
          </a:p>
          <a:p>
            <a:pPr lvl="1"/>
            <a:r>
              <a:rPr lang="en-US" dirty="0"/>
              <a:t>Writing up</a:t>
            </a:r>
          </a:p>
          <a:p>
            <a:r>
              <a:rPr lang="en-US" dirty="0"/>
              <a:t>Hierarchical linear regression</a:t>
            </a:r>
          </a:p>
          <a:p>
            <a:pPr lvl="1"/>
            <a:r>
              <a:rPr lang="en-US" dirty="0"/>
              <a:t>Examined healthcare from multiple perspectives</a:t>
            </a:r>
          </a:p>
        </p:txBody>
      </p:sp>
    </p:spTree>
    <p:extLst>
      <p:ext uri="{BB962C8B-B14F-4D97-AF65-F5344CB8AC3E}">
        <p14:creationId xmlns:p14="http://schemas.microsoft.com/office/powerpoint/2010/main" val="3858051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a:xfrm>
            <a:off x="1484311" y="1945104"/>
            <a:ext cx="10018713" cy="3124201"/>
          </a:xfrm>
        </p:spPr>
        <p:txBody>
          <a:bodyPr/>
          <a:lstStyle/>
          <a:p>
            <a:pPr marL="0" indent="0">
              <a:buNone/>
            </a:pPr>
            <a:r>
              <a:rPr lang="en-US" b="1" dirty="0"/>
              <a:t>Access to medical care</a:t>
            </a:r>
          </a:p>
          <a:p>
            <a:r>
              <a:rPr lang="en-US" dirty="0"/>
              <a:t>Different levels of confidence regarding access to medical care</a:t>
            </a:r>
          </a:p>
          <a:p>
            <a:r>
              <a:rPr lang="en-US" dirty="0"/>
              <a:t>Healthcare provider (e.g., Medicaid) improved access to medical services</a:t>
            </a:r>
          </a:p>
          <a:p>
            <a:r>
              <a:rPr lang="en-US" dirty="0"/>
              <a:t>Access to care should not be based on personal connections and networks</a:t>
            </a:r>
          </a:p>
        </p:txBody>
      </p:sp>
    </p:spTree>
    <p:extLst>
      <p:ext uri="{BB962C8B-B14F-4D97-AF65-F5344CB8AC3E}">
        <p14:creationId xmlns:p14="http://schemas.microsoft.com/office/powerpoint/2010/main" val="973135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p:txBody>
          <a:bodyPr/>
          <a:lstStyle/>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88375087"/>
              </p:ext>
            </p:extLst>
          </p:nvPr>
        </p:nvGraphicFramePr>
        <p:xfrm>
          <a:off x="3453289" y="3039035"/>
          <a:ext cx="6080760" cy="2752168"/>
        </p:xfrm>
        <a:graphic>
          <a:graphicData uri="http://schemas.openxmlformats.org/drawingml/2006/table">
            <a:tbl>
              <a:tblPr firstRow="1" firstCol="1" bandRow="1">
                <a:tableStyleId>{5C22544A-7EE6-4342-B048-85BDC9FD1C3A}</a:tableStyleId>
              </a:tblPr>
              <a:tblGrid>
                <a:gridCol w="2026920">
                  <a:extLst>
                    <a:ext uri="{9D8B030D-6E8A-4147-A177-3AD203B41FA5}">
                      <a16:colId xmlns:a16="http://schemas.microsoft.com/office/drawing/2014/main" xmlns="" val="1201943692"/>
                    </a:ext>
                  </a:extLst>
                </a:gridCol>
                <a:gridCol w="2026920">
                  <a:extLst>
                    <a:ext uri="{9D8B030D-6E8A-4147-A177-3AD203B41FA5}">
                      <a16:colId xmlns:a16="http://schemas.microsoft.com/office/drawing/2014/main" xmlns="" val="3892236543"/>
                    </a:ext>
                  </a:extLst>
                </a:gridCol>
                <a:gridCol w="2026920">
                  <a:extLst>
                    <a:ext uri="{9D8B030D-6E8A-4147-A177-3AD203B41FA5}">
                      <a16:colId xmlns:a16="http://schemas.microsoft.com/office/drawing/2014/main" xmlns="" val="1889629306"/>
                    </a:ext>
                  </a:extLst>
                </a:gridCol>
              </a:tblGrid>
              <a:tr h="1206968">
                <a:tc>
                  <a:txBody>
                    <a:bodyPr/>
                    <a:lstStyle/>
                    <a:p>
                      <a:pPr marL="0" marR="0" algn="ctr">
                        <a:lnSpc>
                          <a:spcPct val="115000"/>
                        </a:lnSpc>
                        <a:spcBef>
                          <a:spcPts val="0"/>
                        </a:spcBef>
                        <a:spcAft>
                          <a:spcPts val="0"/>
                        </a:spcAft>
                      </a:pPr>
                      <a:r>
                        <a:rPr lang="en-PH" sz="1200">
                          <a:effectLst/>
                        </a:rPr>
                        <a:t>Codes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Sources</a:t>
                      </a:r>
                      <a:endParaRPr lang="en-US" sz="1100">
                        <a:effectLst/>
                      </a:endParaRPr>
                    </a:p>
                    <a:p>
                      <a:pPr marL="0" marR="0" algn="ctr">
                        <a:lnSpc>
                          <a:spcPct val="115000"/>
                        </a:lnSpc>
                        <a:spcBef>
                          <a:spcPts val="0"/>
                        </a:spcBef>
                        <a:spcAft>
                          <a:spcPts val="0"/>
                        </a:spcAft>
                      </a:pPr>
                      <a:r>
                        <a:rPr lang="en-PH" sz="1200">
                          <a:effectLst/>
                        </a:rPr>
                        <a:t>(Frequency of Response)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References</a:t>
                      </a:r>
                      <a:endParaRPr lang="en-US" sz="1100">
                        <a:effectLst/>
                      </a:endParaRPr>
                    </a:p>
                    <a:p>
                      <a:pPr marL="0" marR="0" algn="ctr">
                        <a:lnSpc>
                          <a:spcPct val="115000"/>
                        </a:lnSpc>
                        <a:spcBef>
                          <a:spcPts val="0"/>
                        </a:spcBef>
                        <a:spcAft>
                          <a:spcPts val="0"/>
                        </a:spcAft>
                      </a:pPr>
                      <a:r>
                        <a:rPr lang="en-PH" sz="1200">
                          <a:effectLst/>
                        </a:rPr>
                        <a:t>(No. of Times Referred to by Participants)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47552304"/>
                  </a:ext>
                </a:extLst>
              </a:tr>
              <a:tr h="386300">
                <a:tc>
                  <a:txBody>
                    <a:bodyPr/>
                    <a:lstStyle/>
                    <a:p>
                      <a:pPr marL="0" marR="0">
                        <a:lnSpc>
                          <a:spcPct val="115000"/>
                        </a:lnSpc>
                        <a:spcBef>
                          <a:spcPts val="0"/>
                        </a:spcBef>
                        <a:spcAft>
                          <a:spcPts val="0"/>
                        </a:spcAft>
                      </a:pPr>
                      <a:r>
                        <a:rPr lang="en-PH" sz="1200">
                          <a:effectLst/>
                        </a:rPr>
                        <a:t>Medical care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12036478"/>
                  </a:ext>
                </a:extLst>
              </a:tr>
              <a:tr h="386300">
                <a:tc>
                  <a:txBody>
                    <a:bodyPr/>
                    <a:lstStyle/>
                    <a:p>
                      <a:pPr marL="0" marR="0">
                        <a:lnSpc>
                          <a:spcPct val="115000"/>
                        </a:lnSpc>
                        <a:spcBef>
                          <a:spcPts val="0"/>
                        </a:spcBef>
                        <a:spcAft>
                          <a:spcPts val="0"/>
                        </a:spcAft>
                      </a:pPr>
                      <a:r>
                        <a:rPr lang="en-PH" sz="1200">
                          <a:effectLst/>
                        </a:rPr>
                        <a:t>Health 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23906908"/>
                  </a:ext>
                </a:extLst>
              </a:tr>
              <a:tr h="386300">
                <a:tc>
                  <a:txBody>
                    <a:bodyPr/>
                    <a:lstStyle/>
                    <a:p>
                      <a:pPr marL="0" marR="0">
                        <a:lnSpc>
                          <a:spcPct val="115000"/>
                        </a:lnSpc>
                        <a:spcBef>
                          <a:spcPts val="0"/>
                        </a:spcBef>
                        <a:spcAft>
                          <a:spcPts val="0"/>
                        </a:spcAft>
                      </a:pPr>
                      <a:r>
                        <a:rPr lang="en-PH" sz="1200">
                          <a:effectLst/>
                        </a:rPr>
                        <a:t>Healthcare 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36558642"/>
                  </a:ext>
                </a:extLst>
              </a:tr>
              <a:tr h="386300">
                <a:tc>
                  <a:txBody>
                    <a:bodyPr/>
                    <a:lstStyle/>
                    <a:p>
                      <a:pPr marL="0" marR="0">
                        <a:lnSpc>
                          <a:spcPct val="115000"/>
                        </a:lnSpc>
                        <a:spcBef>
                          <a:spcPts val="0"/>
                        </a:spcBef>
                        <a:spcAft>
                          <a:spcPts val="0"/>
                        </a:spcAft>
                      </a:pPr>
                      <a:r>
                        <a:rPr lang="en-PH" sz="1200">
                          <a:effectLst/>
                        </a:rPr>
                        <a:t>Clinic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42307931"/>
                  </a:ext>
                </a:extLst>
              </a:tr>
            </a:tbl>
          </a:graphicData>
        </a:graphic>
      </p:graphicFrame>
      <p:sp>
        <p:nvSpPr>
          <p:cNvPr id="5" name="Rectangle 1"/>
          <p:cNvSpPr>
            <a:spLocks noChangeArrowheads="1"/>
          </p:cNvSpPr>
          <p:nvPr/>
        </p:nvSpPr>
        <p:spPr bwMode="auto">
          <a:xfrm>
            <a:off x="3452813" y="34925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H" altLang="en-US" sz="1200" b="0" i="1"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Medical Care</a:t>
            </a:r>
            <a:endParaRPr kumimoji="0" lang="en-PH"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846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Role of health service provider</a:t>
            </a:r>
          </a:p>
          <a:p>
            <a:r>
              <a:rPr lang="en-US" dirty="0"/>
              <a:t>Long-term relationship between patient and provider has positive effects on outcome</a:t>
            </a:r>
          </a:p>
          <a:p>
            <a:r>
              <a:rPr lang="en-US" dirty="0"/>
              <a:t>Access to healthcare is merely the first step</a:t>
            </a:r>
          </a:p>
          <a:p>
            <a:pPr lvl="1"/>
            <a:r>
              <a:rPr lang="en-US" dirty="0"/>
              <a:t>Healthcare providers must provide prompt and full attention to patients’ needs</a:t>
            </a:r>
          </a:p>
          <a:p>
            <a:r>
              <a:rPr lang="en-US" dirty="0"/>
              <a:t>Doctor’s race does not affect their performance or effectiveness</a:t>
            </a:r>
          </a:p>
          <a:p>
            <a:pPr lvl="1"/>
            <a:r>
              <a:rPr lang="en-US" dirty="0"/>
              <a:t>However, cultural connection helps create a more open doctor-patient relationship</a:t>
            </a:r>
          </a:p>
          <a:p>
            <a:pPr lvl="1"/>
            <a:r>
              <a:rPr lang="en-US" dirty="0"/>
              <a:t>Cultural connection is helpful for children particularly</a:t>
            </a:r>
          </a:p>
        </p:txBody>
      </p:sp>
    </p:spTree>
    <p:extLst>
      <p:ext uri="{BB962C8B-B14F-4D97-AF65-F5344CB8AC3E}">
        <p14:creationId xmlns:p14="http://schemas.microsoft.com/office/powerpoint/2010/main" val="3041951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8500270"/>
              </p:ext>
            </p:extLst>
          </p:nvPr>
        </p:nvGraphicFramePr>
        <p:xfrm>
          <a:off x="3453289" y="2904565"/>
          <a:ext cx="6080760" cy="2998692"/>
        </p:xfrm>
        <a:graphic>
          <a:graphicData uri="http://schemas.openxmlformats.org/drawingml/2006/table">
            <a:tbl>
              <a:tblPr firstRow="1" firstCol="1" bandRow="1">
                <a:tableStyleId>{5C22544A-7EE6-4342-B048-85BDC9FD1C3A}</a:tableStyleId>
              </a:tblPr>
              <a:tblGrid>
                <a:gridCol w="2026920">
                  <a:extLst>
                    <a:ext uri="{9D8B030D-6E8A-4147-A177-3AD203B41FA5}">
                      <a16:colId xmlns:a16="http://schemas.microsoft.com/office/drawing/2014/main" xmlns="" val="2905322774"/>
                    </a:ext>
                  </a:extLst>
                </a:gridCol>
                <a:gridCol w="2026920">
                  <a:extLst>
                    <a:ext uri="{9D8B030D-6E8A-4147-A177-3AD203B41FA5}">
                      <a16:colId xmlns:a16="http://schemas.microsoft.com/office/drawing/2014/main" xmlns="" val="1239022834"/>
                    </a:ext>
                  </a:extLst>
                </a:gridCol>
                <a:gridCol w="2026920">
                  <a:extLst>
                    <a:ext uri="{9D8B030D-6E8A-4147-A177-3AD203B41FA5}">
                      <a16:colId xmlns:a16="http://schemas.microsoft.com/office/drawing/2014/main" xmlns="" val="1716869320"/>
                    </a:ext>
                  </a:extLst>
                </a:gridCol>
              </a:tblGrid>
              <a:tr h="1315084">
                <a:tc>
                  <a:txBody>
                    <a:bodyPr/>
                    <a:lstStyle/>
                    <a:p>
                      <a:pPr marL="0" marR="0" algn="ctr">
                        <a:lnSpc>
                          <a:spcPct val="115000"/>
                        </a:lnSpc>
                        <a:spcBef>
                          <a:spcPts val="0"/>
                        </a:spcBef>
                        <a:spcAft>
                          <a:spcPts val="0"/>
                        </a:spcAft>
                      </a:pPr>
                      <a:r>
                        <a:rPr lang="en-PH" sz="1200" dirty="0">
                          <a:effectLst/>
                        </a:rPr>
                        <a:t>Codes</a:t>
                      </a:r>
                    </a:p>
                  </a:txBody>
                  <a:tcPr marL="68580" marR="68580" marT="0" marB="0"/>
                </a:tc>
                <a:tc>
                  <a:txBody>
                    <a:bodyPr/>
                    <a:lstStyle/>
                    <a:p>
                      <a:pPr marL="0" marR="0" algn="ctr">
                        <a:lnSpc>
                          <a:spcPct val="115000"/>
                        </a:lnSpc>
                        <a:spcBef>
                          <a:spcPts val="0"/>
                        </a:spcBef>
                        <a:spcAft>
                          <a:spcPts val="0"/>
                        </a:spcAft>
                      </a:pPr>
                      <a:r>
                        <a:rPr lang="en-PH" sz="1200">
                          <a:effectLst/>
                        </a:rPr>
                        <a:t>Sources</a:t>
                      </a:r>
                      <a:endParaRPr lang="en-US" sz="1100">
                        <a:effectLst/>
                      </a:endParaRPr>
                    </a:p>
                    <a:p>
                      <a:pPr marL="0" marR="0" algn="ctr">
                        <a:lnSpc>
                          <a:spcPct val="115000"/>
                        </a:lnSpc>
                        <a:spcBef>
                          <a:spcPts val="0"/>
                        </a:spcBef>
                        <a:spcAft>
                          <a:spcPts val="0"/>
                        </a:spcAft>
                      </a:pPr>
                      <a:r>
                        <a:rPr lang="en-PH" sz="1200">
                          <a:effectLst/>
                        </a:rPr>
                        <a:t>(Frequency of Response)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References</a:t>
                      </a:r>
                      <a:endParaRPr lang="en-US" sz="1100">
                        <a:effectLst/>
                      </a:endParaRPr>
                    </a:p>
                    <a:p>
                      <a:pPr marL="0" marR="0" algn="ctr">
                        <a:lnSpc>
                          <a:spcPct val="115000"/>
                        </a:lnSpc>
                        <a:spcBef>
                          <a:spcPts val="0"/>
                        </a:spcBef>
                        <a:spcAft>
                          <a:spcPts val="0"/>
                        </a:spcAft>
                      </a:pPr>
                      <a:r>
                        <a:rPr lang="en-PH" sz="1200">
                          <a:effectLst/>
                        </a:rPr>
                        <a:t>(No. of Times Referred to by Participants)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194340"/>
                  </a:ext>
                </a:extLst>
              </a:tr>
              <a:tr h="420902">
                <a:tc>
                  <a:txBody>
                    <a:bodyPr/>
                    <a:lstStyle/>
                    <a:p>
                      <a:pPr marL="0" marR="0">
                        <a:lnSpc>
                          <a:spcPct val="115000"/>
                        </a:lnSpc>
                        <a:spcBef>
                          <a:spcPts val="0"/>
                        </a:spcBef>
                        <a:spcAft>
                          <a:spcPts val="0"/>
                        </a:spcAft>
                      </a:pPr>
                      <a:r>
                        <a:rPr lang="en-PH" sz="1200">
                          <a:effectLst/>
                        </a:rPr>
                        <a:t>Good doctor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57488313"/>
                  </a:ext>
                </a:extLst>
              </a:tr>
              <a:tr h="420902">
                <a:tc>
                  <a:txBody>
                    <a:bodyPr/>
                    <a:lstStyle/>
                    <a:p>
                      <a:pPr marL="0" marR="0">
                        <a:lnSpc>
                          <a:spcPct val="115000"/>
                        </a:lnSpc>
                        <a:spcBef>
                          <a:spcPts val="0"/>
                        </a:spcBef>
                        <a:spcAft>
                          <a:spcPts val="0"/>
                        </a:spcAft>
                      </a:pPr>
                      <a:r>
                        <a:rPr lang="en-PH" sz="1200">
                          <a:effectLst/>
                        </a:rPr>
                        <a:t>Race of doctor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74303452"/>
                  </a:ext>
                </a:extLst>
              </a:tr>
              <a:tr h="420902">
                <a:tc>
                  <a:txBody>
                    <a:bodyPr/>
                    <a:lstStyle/>
                    <a:p>
                      <a:pPr marL="0" marR="0">
                        <a:lnSpc>
                          <a:spcPct val="115000"/>
                        </a:lnSpc>
                        <a:spcBef>
                          <a:spcPts val="0"/>
                        </a:spcBef>
                        <a:spcAft>
                          <a:spcPts val="0"/>
                        </a:spcAft>
                      </a:pPr>
                      <a:r>
                        <a:rPr lang="en-PH" sz="1200">
                          <a:effectLst/>
                        </a:rPr>
                        <a:t>Role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02272448"/>
                  </a:ext>
                </a:extLst>
              </a:tr>
              <a:tr h="420902">
                <a:tc>
                  <a:txBody>
                    <a:bodyPr/>
                    <a:lstStyle/>
                    <a:p>
                      <a:pPr marL="0" marR="0">
                        <a:lnSpc>
                          <a:spcPct val="115000"/>
                        </a:lnSpc>
                        <a:spcBef>
                          <a:spcPts val="0"/>
                        </a:spcBef>
                        <a:spcAft>
                          <a:spcPts val="0"/>
                        </a:spcAft>
                      </a:pPr>
                      <a:r>
                        <a:rPr lang="en-PH" sz="1200">
                          <a:effectLst/>
                        </a:rPr>
                        <a:t>Social welfare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47740728"/>
                  </a:ext>
                </a:extLst>
              </a:tr>
            </a:tbl>
          </a:graphicData>
        </a:graphic>
      </p:graphicFrame>
      <p:sp>
        <p:nvSpPr>
          <p:cNvPr id="5" name="Rectangle 1"/>
          <p:cNvSpPr>
            <a:spLocks noChangeArrowheads="1"/>
          </p:cNvSpPr>
          <p:nvPr/>
        </p:nvSpPr>
        <p:spPr bwMode="auto">
          <a:xfrm>
            <a:off x="3438049" y="36441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H" altLang="en-US" sz="12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Role of Health Service Provider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H"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PH"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600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p:txBody>
          <a:bodyPr/>
          <a:lstStyle/>
          <a:p>
            <a:pPr marL="0" indent="0">
              <a:buNone/>
            </a:pPr>
            <a:r>
              <a:rPr lang="en-US" b="1" dirty="0"/>
              <a:t>Relationship between patients and health service provider</a:t>
            </a:r>
          </a:p>
          <a:p>
            <a:r>
              <a:rPr lang="en-US" dirty="0"/>
              <a:t>Important to have a good patient-provider relationship</a:t>
            </a:r>
          </a:p>
          <a:p>
            <a:r>
              <a:rPr lang="en-US" dirty="0"/>
              <a:t>Treatment is always relational to the provider</a:t>
            </a:r>
          </a:p>
          <a:p>
            <a:r>
              <a:rPr lang="en-US" dirty="0"/>
              <a:t>Gaining patients’ confidence is equally as important as curing them</a:t>
            </a:r>
          </a:p>
          <a:p>
            <a:r>
              <a:rPr lang="en-US" dirty="0"/>
              <a:t>Doctor’s level of understanding determines patients’ level of trust</a:t>
            </a:r>
          </a:p>
        </p:txBody>
      </p:sp>
    </p:spTree>
    <p:extLst>
      <p:ext uri="{BB962C8B-B14F-4D97-AF65-F5344CB8AC3E}">
        <p14:creationId xmlns:p14="http://schemas.microsoft.com/office/powerpoint/2010/main" val="133723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484310" y="2666999"/>
            <a:ext cx="10018713" cy="3998496"/>
          </a:xfrm>
        </p:spPr>
        <p:txBody>
          <a:bodyPr>
            <a:normAutofit lnSpcReduction="10000"/>
          </a:bodyPr>
          <a:lstStyle/>
          <a:p>
            <a:r>
              <a:rPr lang="en-US" dirty="0"/>
              <a:t>Racial disparities exist regarding access to health and health outcomes</a:t>
            </a:r>
          </a:p>
          <a:p>
            <a:r>
              <a:rPr lang="en-US" dirty="0"/>
              <a:t>African Americans</a:t>
            </a:r>
          </a:p>
          <a:p>
            <a:pPr lvl="1"/>
            <a:r>
              <a:rPr lang="en-US" dirty="0"/>
              <a:t>Are less likely to have adequate health insurance (Horner-Johnson, </a:t>
            </a:r>
            <a:r>
              <a:rPr lang="en-US" dirty="0" err="1"/>
              <a:t>Fujiura</a:t>
            </a:r>
            <a:r>
              <a:rPr lang="en-US" dirty="0"/>
              <a:t>, &amp; Goode, 2014)</a:t>
            </a:r>
          </a:p>
          <a:p>
            <a:pPr lvl="1"/>
            <a:r>
              <a:rPr lang="en-US" dirty="0"/>
              <a:t>Report lower trust in the healthcare system (</a:t>
            </a:r>
            <a:r>
              <a:rPr lang="en-US" dirty="0" err="1"/>
              <a:t>Hausmann</a:t>
            </a:r>
            <a:r>
              <a:rPr lang="en-US" dirty="0"/>
              <a:t> et al., 2013)</a:t>
            </a:r>
          </a:p>
          <a:p>
            <a:pPr lvl="1"/>
            <a:r>
              <a:rPr lang="en-US" dirty="0"/>
              <a:t>Experience direct or indirect discrimination (Hall &amp; Lord, 2014)</a:t>
            </a:r>
          </a:p>
          <a:p>
            <a:pPr lvl="1"/>
            <a:r>
              <a:rPr lang="en-US" dirty="0"/>
              <a:t>Have higher mortality rates for breast cancer, prostate cancer, and colon cancer (</a:t>
            </a:r>
            <a:r>
              <a:rPr lang="en-US" dirty="0" err="1"/>
              <a:t>Ahaghotu</a:t>
            </a:r>
            <a:r>
              <a:rPr lang="en-US" dirty="0"/>
              <a:t> et al., 2015)</a:t>
            </a:r>
          </a:p>
          <a:p>
            <a:pPr lvl="1"/>
            <a:r>
              <a:rPr lang="en-US" dirty="0"/>
              <a:t>Have more incidence of diabetes, asthma, and cardiovascular disease (Betancourt, Corbett, &amp; </a:t>
            </a:r>
            <a:r>
              <a:rPr lang="en-US" dirty="0" err="1"/>
              <a:t>Bondaryk</a:t>
            </a:r>
            <a:r>
              <a:rPr lang="en-US" dirty="0"/>
              <a:t>, 2014)</a:t>
            </a:r>
          </a:p>
          <a:p>
            <a:pPr lvl="1"/>
            <a:endParaRPr lang="en-US" dirty="0"/>
          </a:p>
        </p:txBody>
      </p:sp>
    </p:spTree>
    <p:extLst>
      <p:ext uri="{BB962C8B-B14F-4D97-AF65-F5344CB8AC3E}">
        <p14:creationId xmlns:p14="http://schemas.microsoft.com/office/powerpoint/2010/main" val="4011014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0744158"/>
              </p:ext>
            </p:extLst>
          </p:nvPr>
        </p:nvGraphicFramePr>
        <p:xfrm>
          <a:off x="2931459" y="2649072"/>
          <a:ext cx="6602589" cy="3254192"/>
        </p:xfrm>
        <a:graphic>
          <a:graphicData uri="http://schemas.openxmlformats.org/drawingml/2006/table">
            <a:tbl>
              <a:tblPr firstRow="1" firstCol="1" bandRow="1">
                <a:tableStyleId>{5C22544A-7EE6-4342-B048-85BDC9FD1C3A}</a:tableStyleId>
              </a:tblPr>
              <a:tblGrid>
                <a:gridCol w="2200863">
                  <a:extLst>
                    <a:ext uri="{9D8B030D-6E8A-4147-A177-3AD203B41FA5}">
                      <a16:colId xmlns:a16="http://schemas.microsoft.com/office/drawing/2014/main" xmlns="" val="1567718389"/>
                    </a:ext>
                  </a:extLst>
                </a:gridCol>
                <a:gridCol w="2200863">
                  <a:extLst>
                    <a:ext uri="{9D8B030D-6E8A-4147-A177-3AD203B41FA5}">
                      <a16:colId xmlns:a16="http://schemas.microsoft.com/office/drawing/2014/main" xmlns="" val="4229730268"/>
                    </a:ext>
                  </a:extLst>
                </a:gridCol>
                <a:gridCol w="2200863">
                  <a:extLst>
                    <a:ext uri="{9D8B030D-6E8A-4147-A177-3AD203B41FA5}">
                      <a16:colId xmlns:a16="http://schemas.microsoft.com/office/drawing/2014/main" xmlns="" val="2750958348"/>
                    </a:ext>
                  </a:extLst>
                </a:gridCol>
              </a:tblGrid>
              <a:tr h="1114316">
                <a:tc>
                  <a:txBody>
                    <a:bodyPr/>
                    <a:lstStyle/>
                    <a:p>
                      <a:pPr marL="0" marR="0" algn="ctr">
                        <a:lnSpc>
                          <a:spcPct val="115000"/>
                        </a:lnSpc>
                        <a:spcBef>
                          <a:spcPts val="0"/>
                        </a:spcBef>
                        <a:spcAft>
                          <a:spcPts val="0"/>
                        </a:spcAft>
                      </a:pPr>
                      <a:r>
                        <a:rPr lang="en-PH" sz="1200" dirty="0">
                          <a:effectLst/>
                        </a:rPr>
                        <a:t>Codes</a:t>
                      </a:r>
                    </a:p>
                    <a:p>
                      <a:pPr marL="0" marR="0" algn="ctr">
                        <a:lnSpc>
                          <a:spcPct val="115000"/>
                        </a:lnSpc>
                        <a:spcBef>
                          <a:spcPts val="0"/>
                        </a:spcBef>
                        <a:spcAft>
                          <a:spcPts val="0"/>
                        </a:spcAft>
                      </a:pPr>
                      <a:endParaRPr lang="en-PH"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PH" altLang="en-US" sz="11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Relationship between Patients and Health Service Provider</a:t>
                      </a:r>
                      <a:endParaRPr kumimoji="0" lang="en-PH" altLang="en-US" sz="1600" b="0" i="0" u="none" strike="noStrike" cap="none" normalizeH="0" baseline="0" dirty="0">
                        <a:ln>
                          <a:noFill/>
                        </a:ln>
                        <a:solidFill>
                          <a:schemeClr val="tx1"/>
                        </a:solidFill>
                        <a:effectLst/>
                        <a:latin typeface="Arial" panose="020B0604020202020204" pitchFamily="34" charset="0"/>
                      </a:endParaRPr>
                    </a:p>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Sources</a:t>
                      </a:r>
                      <a:endParaRPr lang="en-US" sz="1100">
                        <a:effectLst/>
                      </a:endParaRPr>
                    </a:p>
                    <a:p>
                      <a:pPr marL="0" marR="0" algn="ctr">
                        <a:lnSpc>
                          <a:spcPct val="115000"/>
                        </a:lnSpc>
                        <a:spcBef>
                          <a:spcPts val="0"/>
                        </a:spcBef>
                        <a:spcAft>
                          <a:spcPts val="0"/>
                        </a:spcAft>
                      </a:pPr>
                      <a:r>
                        <a:rPr lang="en-PH" sz="1200">
                          <a:effectLst/>
                        </a:rPr>
                        <a:t>(Frequency of Response)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References</a:t>
                      </a:r>
                      <a:endParaRPr lang="en-US" sz="1100">
                        <a:effectLst/>
                      </a:endParaRPr>
                    </a:p>
                    <a:p>
                      <a:pPr marL="0" marR="0" algn="ctr">
                        <a:lnSpc>
                          <a:spcPct val="115000"/>
                        </a:lnSpc>
                        <a:spcBef>
                          <a:spcPts val="0"/>
                        </a:spcBef>
                        <a:spcAft>
                          <a:spcPts val="0"/>
                        </a:spcAft>
                      </a:pPr>
                      <a:r>
                        <a:rPr lang="en-PH" sz="1200">
                          <a:effectLst/>
                        </a:rPr>
                        <a:t>(No. of Times Referred to by Participants)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59084406"/>
                  </a:ext>
                </a:extLst>
              </a:tr>
              <a:tr h="356646">
                <a:tc>
                  <a:txBody>
                    <a:bodyPr/>
                    <a:lstStyle/>
                    <a:p>
                      <a:pPr marL="0" marR="0">
                        <a:lnSpc>
                          <a:spcPct val="115000"/>
                        </a:lnSpc>
                        <a:spcBef>
                          <a:spcPts val="0"/>
                        </a:spcBef>
                        <a:spcAft>
                          <a:spcPts val="0"/>
                        </a:spcAft>
                      </a:pPr>
                      <a:r>
                        <a:rPr lang="en-PH" sz="1200">
                          <a:effectLst/>
                        </a:rPr>
                        <a:t>Understanding of doctor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70271410"/>
                  </a:ext>
                </a:extLst>
              </a:tr>
              <a:tr h="356646">
                <a:tc>
                  <a:txBody>
                    <a:bodyPr/>
                    <a:lstStyle/>
                    <a:p>
                      <a:pPr marL="0" marR="0">
                        <a:lnSpc>
                          <a:spcPct val="115000"/>
                        </a:lnSpc>
                        <a:spcBef>
                          <a:spcPts val="0"/>
                        </a:spcBef>
                        <a:spcAft>
                          <a:spcPts val="0"/>
                        </a:spcAft>
                      </a:pPr>
                      <a:r>
                        <a:rPr lang="en-PH" sz="1200">
                          <a:effectLst/>
                        </a:rPr>
                        <a:t>Referral to doctor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6878399"/>
                  </a:ext>
                </a:extLst>
              </a:tr>
              <a:tr h="356646">
                <a:tc>
                  <a:txBody>
                    <a:bodyPr/>
                    <a:lstStyle/>
                    <a:p>
                      <a:pPr marL="0" marR="0">
                        <a:lnSpc>
                          <a:spcPct val="115000"/>
                        </a:lnSpc>
                        <a:spcBef>
                          <a:spcPts val="0"/>
                        </a:spcBef>
                        <a:spcAft>
                          <a:spcPts val="0"/>
                        </a:spcAft>
                      </a:pPr>
                      <a:r>
                        <a:rPr lang="en-PH" sz="1200">
                          <a:effectLst/>
                        </a:rPr>
                        <a:t>Treatment of doctor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76162310"/>
                  </a:ext>
                </a:extLst>
              </a:tr>
              <a:tr h="356646">
                <a:tc>
                  <a:txBody>
                    <a:bodyPr/>
                    <a:lstStyle/>
                    <a:p>
                      <a:pPr marL="0" marR="0">
                        <a:lnSpc>
                          <a:spcPct val="115000"/>
                        </a:lnSpc>
                        <a:spcBef>
                          <a:spcPts val="0"/>
                        </a:spcBef>
                        <a:spcAft>
                          <a:spcPts val="0"/>
                        </a:spcAft>
                      </a:pPr>
                      <a:r>
                        <a:rPr lang="en-PH" sz="1200">
                          <a:effectLst/>
                        </a:rPr>
                        <a:t>Talk on health issues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78413146"/>
                  </a:ext>
                </a:extLst>
              </a:tr>
              <a:tr h="356646">
                <a:tc>
                  <a:txBody>
                    <a:bodyPr/>
                    <a:lstStyle/>
                    <a:p>
                      <a:pPr marL="0" marR="0">
                        <a:lnSpc>
                          <a:spcPct val="115000"/>
                        </a:lnSpc>
                        <a:spcBef>
                          <a:spcPts val="0"/>
                        </a:spcBef>
                        <a:spcAft>
                          <a:spcPts val="0"/>
                        </a:spcAft>
                      </a:pPr>
                      <a:r>
                        <a:rPr lang="en-PH" sz="1200">
                          <a:effectLst/>
                        </a:rPr>
                        <a:t>Level of comfort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32887289"/>
                  </a:ext>
                </a:extLst>
              </a:tr>
              <a:tr h="356646">
                <a:tc>
                  <a:txBody>
                    <a:bodyPr/>
                    <a:lstStyle/>
                    <a:p>
                      <a:pPr marL="0" marR="0">
                        <a:lnSpc>
                          <a:spcPct val="115000"/>
                        </a:lnSpc>
                        <a:spcBef>
                          <a:spcPts val="0"/>
                        </a:spcBef>
                        <a:spcAft>
                          <a:spcPts val="0"/>
                        </a:spcAft>
                      </a:pPr>
                      <a:r>
                        <a:rPr lang="en-PH" sz="1200">
                          <a:effectLst/>
                        </a:rPr>
                        <a:t>Relationship with patients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50849365"/>
                  </a:ext>
                </a:extLst>
              </a:tr>
            </a:tbl>
          </a:graphicData>
        </a:graphic>
      </p:graphicFrame>
    </p:spTree>
    <p:extLst>
      <p:ext uri="{BB962C8B-B14F-4D97-AF65-F5344CB8AC3E}">
        <p14:creationId xmlns:p14="http://schemas.microsoft.com/office/powerpoint/2010/main" val="576396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3" name="Content Placeholder 2"/>
          <p:cNvSpPr>
            <a:spLocks noGrp="1"/>
          </p:cNvSpPr>
          <p:nvPr>
            <p:ph idx="1"/>
          </p:nvPr>
        </p:nvSpPr>
        <p:spPr/>
        <p:txBody>
          <a:bodyPr/>
          <a:lstStyle/>
          <a:p>
            <a:pPr marL="0" indent="0">
              <a:buNone/>
            </a:pPr>
            <a:r>
              <a:rPr lang="en-US" b="1" dirty="0"/>
              <a:t>Negative experiences</a:t>
            </a:r>
          </a:p>
          <a:p>
            <a:r>
              <a:rPr lang="en-US" dirty="0"/>
              <a:t>Poor treatment</a:t>
            </a:r>
          </a:p>
          <a:p>
            <a:pPr lvl="1"/>
            <a:r>
              <a:rPr lang="en-US" dirty="0"/>
              <a:t>Wrong medical intervention</a:t>
            </a:r>
          </a:p>
          <a:p>
            <a:pPr lvl="1"/>
            <a:r>
              <a:rPr lang="en-US" dirty="0"/>
              <a:t>Rude or indifferent attitudes</a:t>
            </a:r>
          </a:p>
          <a:p>
            <a:r>
              <a:rPr lang="en-US" dirty="0"/>
              <a:t>Location of healthcare providers is too far away from where patients live</a:t>
            </a:r>
          </a:p>
          <a:p>
            <a:r>
              <a:rPr lang="en-US" dirty="0"/>
              <a:t>Lack of funds for transportation and relying on bus system</a:t>
            </a:r>
          </a:p>
        </p:txBody>
      </p:sp>
    </p:spTree>
    <p:extLst>
      <p:ext uri="{BB962C8B-B14F-4D97-AF65-F5344CB8AC3E}">
        <p14:creationId xmlns:p14="http://schemas.microsoft.com/office/powerpoint/2010/main" val="390616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2253424"/>
              </p:ext>
            </p:extLst>
          </p:nvPr>
        </p:nvGraphicFramePr>
        <p:xfrm>
          <a:off x="2420471" y="3146611"/>
          <a:ext cx="7288305" cy="2649070"/>
        </p:xfrm>
        <a:graphic>
          <a:graphicData uri="http://schemas.openxmlformats.org/drawingml/2006/table">
            <a:tbl>
              <a:tblPr firstRow="1" firstCol="1" bandRow="1">
                <a:tableStyleId>{5C22544A-7EE6-4342-B048-85BDC9FD1C3A}</a:tableStyleId>
              </a:tblPr>
              <a:tblGrid>
                <a:gridCol w="2429435">
                  <a:extLst>
                    <a:ext uri="{9D8B030D-6E8A-4147-A177-3AD203B41FA5}">
                      <a16:colId xmlns:a16="http://schemas.microsoft.com/office/drawing/2014/main" xmlns="" val="3492538898"/>
                    </a:ext>
                  </a:extLst>
                </a:gridCol>
                <a:gridCol w="2429435">
                  <a:extLst>
                    <a:ext uri="{9D8B030D-6E8A-4147-A177-3AD203B41FA5}">
                      <a16:colId xmlns:a16="http://schemas.microsoft.com/office/drawing/2014/main" xmlns="" val="2421430445"/>
                    </a:ext>
                  </a:extLst>
                </a:gridCol>
                <a:gridCol w="2429435">
                  <a:extLst>
                    <a:ext uri="{9D8B030D-6E8A-4147-A177-3AD203B41FA5}">
                      <a16:colId xmlns:a16="http://schemas.microsoft.com/office/drawing/2014/main" xmlns="" val="1665389218"/>
                    </a:ext>
                  </a:extLst>
                </a:gridCol>
              </a:tblGrid>
              <a:tr h="1351447">
                <a:tc>
                  <a:txBody>
                    <a:bodyPr/>
                    <a:lstStyle/>
                    <a:p>
                      <a:pPr marL="0" marR="0" algn="ctr">
                        <a:lnSpc>
                          <a:spcPct val="115000"/>
                        </a:lnSpc>
                        <a:spcBef>
                          <a:spcPts val="0"/>
                        </a:spcBef>
                        <a:spcAft>
                          <a:spcPts val="0"/>
                        </a:spcAft>
                      </a:pPr>
                      <a:r>
                        <a:rPr lang="en-PH" sz="1200">
                          <a:effectLst/>
                        </a:rPr>
                        <a:t>Codes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Sources</a:t>
                      </a:r>
                      <a:endParaRPr lang="en-US" sz="1100">
                        <a:effectLst/>
                      </a:endParaRPr>
                    </a:p>
                    <a:p>
                      <a:pPr marL="0" marR="0" algn="ctr">
                        <a:lnSpc>
                          <a:spcPct val="115000"/>
                        </a:lnSpc>
                        <a:spcBef>
                          <a:spcPts val="0"/>
                        </a:spcBef>
                        <a:spcAft>
                          <a:spcPts val="0"/>
                        </a:spcAft>
                      </a:pPr>
                      <a:r>
                        <a:rPr lang="en-PH" sz="1200">
                          <a:effectLst/>
                        </a:rPr>
                        <a:t>(Frequency of Response)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a:effectLst/>
                        </a:rPr>
                        <a:t>References</a:t>
                      </a:r>
                      <a:endParaRPr lang="en-US" sz="1100">
                        <a:effectLst/>
                      </a:endParaRPr>
                    </a:p>
                    <a:p>
                      <a:pPr marL="0" marR="0" algn="ctr">
                        <a:lnSpc>
                          <a:spcPct val="115000"/>
                        </a:lnSpc>
                        <a:spcBef>
                          <a:spcPts val="0"/>
                        </a:spcBef>
                        <a:spcAft>
                          <a:spcPts val="0"/>
                        </a:spcAft>
                      </a:pPr>
                      <a:r>
                        <a:rPr lang="en-PH" sz="1200">
                          <a:effectLst/>
                        </a:rPr>
                        <a:t>(No. of Times Referred to by Participants)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9391808"/>
                  </a:ext>
                </a:extLst>
              </a:tr>
              <a:tr h="432541">
                <a:tc>
                  <a:txBody>
                    <a:bodyPr/>
                    <a:lstStyle/>
                    <a:p>
                      <a:pPr marL="0" marR="0">
                        <a:lnSpc>
                          <a:spcPct val="115000"/>
                        </a:lnSpc>
                        <a:spcBef>
                          <a:spcPts val="0"/>
                        </a:spcBef>
                        <a:spcAft>
                          <a:spcPts val="0"/>
                        </a:spcAft>
                      </a:pPr>
                      <a:r>
                        <a:rPr lang="en-PH" sz="1200">
                          <a:effectLst/>
                        </a:rPr>
                        <a:t>Negative experiences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94926386"/>
                  </a:ext>
                </a:extLst>
              </a:tr>
              <a:tr h="432541">
                <a:tc>
                  <a:txBody>
                    <a:bodyPr/>
                    <a:lstStyle/>
                    <a:p>
                      <a:pPr marL="0" marR="0">
                        <a:lnSpc>
                          <a:spcPct val="115000"/>
                        </a:lnSpc>
                        <a:spcBef>
                          <a:spcPts val="0"/>
                        </a:spcBef>
                        <a:spcAft>
                          <a:spcPts val="0"/>
                        </a:spcAft>
                      </a:pPr>
                      <a:r>
                        <a:rPr lang="en-PH" sz="1200">
                          <a:effectLst/>
                        </a:rPr>
                        <a:t>Location of doctor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86587849"/>
                  </a:ext>
                </a:extLst>
              </a:tr>
              <a:tr h="432541">
                <a:tc>
                  <a:txBody>
                    <a:bodyPr/>
                    <a:lstStyle/>
                    <a:p>
                      <a:pPr marL="0" marR="0">
                        <a:lnSpc>
                          <a:spcPct val="115000"/>
                        </a:lnSpc>
                        <a:spcBef>
                          <a:spcPts val="0"/>
                        </a:spcBef>
                        <a:spcAft>
                          <a:spcPts val="0"/>
                        </a:spcAft>
                      </a:pPr>
                      <a:r>
                        <a:rPr lang="en-PH" sz="1200">
                          <a:effectLst/>
                        </a:rPr>
                        <a:t>Challenges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PH" sz="1200" dirty="0">
                          <a:effectLst/>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933489646"/>
                  </a:ext>
                </a:extLst>
              </a:tr>
            </a:tbl>
          </a:graphicData>
        </a:graphic>
      </p:graphicFrame>
      <p:sp>
        <p:nvSpPr>
          <p:cNvPr id="5" name="Rectangle 1"/>
          <p:cNvSpPr>
            <a:spLocks noChangeArrowheads="1"/>
          </p:cNvSpPr>
          <p:nvPr/>
        </p:nvSpPr>
        <p:spPr bwMode="auto">
          <a:xfrm>
            <a:off x="2904059" y="3810907"/>
            <a:ext cx="146131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H" altLang="en-US" sz="12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Negative Experiences</a:t>
            </a:r>
            <a:endParaRPr kumimoji="0" lang="en-PH"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037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p:txBody>
          <a:bodyPr>
            <a:normAutofit/>
          </a:bodyPr>
          <a:lstStyle/>
          <a:p>
            <a:r>
              <a:rPr lang="en-US" sz="2800" dirty="0"/>
              <a:t>Volunteers may not be typical of all patients at these clinics</a:t>
            </a:r>
          </a:p>
          <a:p>
            <a:r>
              <a:rPr lang="en-US" sz="2800" dirty="0"/>
              <a:t>Small sample size</a:t>
            </a:r>
          </a:p>
          <a:p>
            <a:pPr lvl="1"/>
            <a:r>
              <a:rPr lang="en-US" sz="2400" dirty="0"/>
              <a:t>Lack of generalizability</a:t>
            </a:r>
          </a:p>
        </p:txBody>
      </p:sp>
    </p:spTree>
    <p:extLst>
      <p:ext uri="{BB962C8B-B14F-4D97-AF65-F5344CB8AC3E}">
        <p14:creationId xmlns:p14="http://schemas.microsoft.com/office/powerpoint/2010/main" val="3205334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p:txBody>
          <a:bodyPr>
            <a:normAutofit/>
          </a:bodyPr>
          <a:lstStyle/>
          <a:p>
            <a:r>
              <a:rPr lang="en-US" sz="2800" dirty="0"/>
              <a:t>Adjust the qualifying criterion regarding participants’ ages</a:t>
            </a:r>
          </a:p>
          <a:p>
            <a:r>
              <a:rPr lang="en-US" sz="2800" dirty="0"/>
              <a:t>Expand sample size to at least 30 participants</a:t>
            </a:r>
          </a:p>
          <a:p>
            <a:r>
              <a:rPr lang="en-US" sz="2800" dirty="0"/>
              <a:t>Expand data sources to include primary and secondary sources</a:t>
            </a:r>
          </a:p>
        </p:txBody>
      </p:sp>
    </p:spTree>
    <p:extLst>
      <p:ext uri="{BB962C8B-B14F-4D97-AF65-F5344CB8AC3E}">
        <p14:creationId xmlns:p14="http://schemas.microsoft.com/office/powerpoint/2010/main" val="2217899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for Clinical Social Workers as Navigators </a:t>
            </a:r>
          </a:p>
        </p:txBody>
      </p:sp>
      <p:sp>
        <p:nvSpPr>
          <p:cNvPr id="3" name="Content Placeholder 2"/>
          <p:cNvSpPr>
            <a:spLocks noGrp="1"/>
          </p:cNvSpPr>
          <p:nvPr>
            <p:ph idx="1"/>
          </p:nvPr>
        </p:nvSpPr>
        <p:spPr/>
        <p:txBody>
          <a:bodyPr/>
          <a:lstStyle/>
          <a:p>
            <a:r>
              <a:rPr lang="en-US" dirty="0"/>
              <a:t>Ensure positive social changes at three levels: </a:t>
            </a:r>
          </a:p>
          <a:p>
            <a:pPr marL="914400" lvl="1" indent="-457200">
              <a:buAutoNum type="arabicPeriod"/>
            </a:pPr>
            <a:r>
              <a:rPr lang="en-US" dirty="0"/>
              <a:t>Family </a:t>
            </a:r>
          </a:p>
          <a:p>
            <a:pPr marL="914400" lvl="1" indent="-457200">
              <a:buAutoNum type="arabicPeriod"/>
            </a:pPr>
            <a:r>
              <a:rPr lang="en-US" dirty="0"/>
              <a:t>Organization </a:t>
            </a:r>
          </a:p>
          <a:p>
            <a:pPr marL="914400" lvl="1" indent="-457200">
              <a:buAutoNum type="arabicPeriod"/>
            </a:pPr>
            <a:r>
              <a:rPr lang="en-US" dirty="0"/>
              <a:t>Community </a:t>
            </a:r>
          </a:p>
        </p:txBody>
      </p:sp>
    </p:spTree>
    <p:extLst>
      <p:ext uri="{BB962C8B-B14F-4D97-AF65-F5344CB8AC3E}">
        <p14:creationId xmlns:p14="http://schemas.microsoft.com/office/powerpoint/2010/main" val="2328479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p:txBody>
          <a:bodyPr/>
          <a:lstStyle/>
          <a:p>
            <a:r>
              <a:rPr lang="en-US" dirty="0"/>
              <a:t>Results may provide a more extensive understanding of the factors and typology of barriers to healthcare experienced by low-income African Americans</a:t>
            </a:r>
          </a:p>
          <a:p>
            <a:r>
              <a:rPr lang="en-US" dirty="0"/>
              <a:t>Results will provide social workers and other professionals with a better understanding</a:t>
            </a:r>
          </a:p>
          <a:p>
            <a:pPr lvl="1"/>
            <a:r>
              <a:rPr lang="en-US" dirty="0"/>
              <a:t>Clinical social workers will be more effective in their interventions</a:t>
            </a:r>
          </a:p>
          <a:p>
            <a:pPr lvl="1"/>
            <a:r>
              <a:rPr lang="en-US" dirty="0"/>
              <a:t>Trainers of social workers will be able to develop more culturally sensitive navigators</a:t>
            </a:r>
          </a:p>
        </p:txBody>
      </p:sp>
    </p:spTree>
    <p:extLst>
      <p:ext uri="{BB962C8B-B14F-4D97-AF65-F5344CB8AC3E}">
        <p14:creationId xmlns:p14="http://schemas.microsoft.com/office/powerpoint/2010/main" val="3455763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Dissertation Committee </a:t>
            </a:r>
          </a:p>
        </p:txBody>
      </p:sp>
      <p:sp>
        <p:nvSpPr>
          <p:cNvPr id="3" name="Content Placeholder 2"/>
          <p:cNvSpPr>
            <a:spLocks noGrp="1"/>
          </p:cNvSpPr>
          <p:nvPr>
            <p:ph idx="1"/>
          </p:nvPr>
        </p:nvSpPr>
        <p:spPr/>
        <p:txBody>
          <a:bodyPr/>
          <a:lstStyle/>
          <a:p>
            <a:r>
              <a:rPr lang="en-US" dirty="0"/>
              <a:t>Dr. Brenda Barnwell (Chair) </a:t>
            </a:r>
          </a:p>
          <a:p>
            <a:r>
              <a:rPr lang="en-US" dirty="0"/>
              <a:t>Dr. Mark Stone (Methodologist) </a:t>
            </a:r>
          </a:p>
          <a:p>
            <a:r>
              <a:rPr lang="en-US" dirty="0"/>
              <a:t>Dr. Fred </a:t>
            </a:r>
            <a:r>
              <a:rPr lang="en-US" dirty="0" err="1"/>
              <a:t>McKenize</a:t>
            </a:r>
            <a:r>
              <a:rPr lang="en-US" dirty="0"/>
              <a:t> (Content) </a:t>
            </a:r>
          </a:p>
          <a:p>
            <a:r>
              <a:rPr lang="en-US" dirty="0"/>
              <a:t>Professor Marissa </a:t>
            </a:r>
            <a:r>
              <a:rPr lang="en-US" dirty="0" err="1"/>
              <a:t>Happ</a:t>
            </a:r>
            <a:r>
              <a:rPr lang="en-US" dirty="0"/>
              <a:t> (Consultant) </a:t>
            </a:r>
          </a:p>
          <a:p>
            <a:endParaRPr lang="en-US" dirty="0"/>
          </a:p>
        </p:txBody>
      </p:sp>
    </p:spTree>
    <p:extLst>
      <p:ext uri="{BB962C8B-B14F-4D97-AF65-F5344CB8AC3E}">
        <p14:creationId xmlns:p14="http://schemas.microsoft.com/office/powerpoint/2010/main" val="2782266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Comments</a:t>
            </a:r>
          </a:p>
        </p:txBody>
      </p:sp>
      <p:sp>
        <p:nvSpPr>
          <p:cNvPr id="3" name="Content Placeholder 2"/>
          <p:cNvSpPr>
            <a:spLocks noGrp="1"/>
          </p:cNvSpPr>
          <p:nvPr>
            <p:ph idx="1"/>
          </p:nvPr>
        </p:nvSpPr>
        <p:spPr/>
        <p:txBody>
          <a:bodyPr>
            <a:normAutofit/>
          </a:bodyPr>
          <a:lstStyle/>
          <a:p>
            <a:r>
              <a:rPr lang="en-US" sz="3200" dirty="0"/>
              <a:t>Thank you!</a:t>
            </a:r>
          </a:p>
        </p:txBody>
      </p:sp>
    </p:spTree>
    <p:extLst>
      <p:ext uri="{BB962C8B-B14F-4D97-AF65-F5344CB8AC3E}">
        <p14:creationId xmlns:p14="http://schemas.microsoft.com/office/powerpoint/2010/main" val="3227237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484310" y="2093496"/>
            <a:ext cx="10018713" cy="4355432"/>
          </a:xfrm>
        </p:spPr>
        <p:txBody>
          <a:bodyPr>
            <a:normAutofit fontScale="92500"/>
          </a:bodyPr>
          <a:lstStyle/>
          <a:p>
            <a:r>
              <a:rPr lang="en-US" sz="2200" dirty="0" err="1"/>
              <a:t>Ahaghotu</a:t>
            </a:r>
            <a:r>
              <a:rPr lang="en-US" sz="2200" dirty="0"/>
              <a:t>, C., Tyler, R., &amp; Sartor, O. (2015). African American participation in oncology clinical trials-focus on prostate cancer: Implications, barriers, and potential solutions. </a:t>
            </a:r>
            <a:r>
              <a:rPr lang="en-US" sz="2200" i="1" dirty="0"/>
              <a:t>Clinical Genitourinary Cancer,</a:t>
            </a:r>
            <a:r>
              <a:rPr lang="en-US" sz="2200" dirty="0"/>
              <a:t> </a:t>
            </a:r>
            <a:r>
              <a:rPr lang="en-US" sz="2200" i="1" dirty="0"/>
              <a:t>14</a:t>
            </a:r>
            <a:r>
              <a:rPr lang="en-US" sz="2200" dirty="0"/>
              <a:t>(2), 105-116. doi:10.1016/j.clgc.2015.12.003</a:t>
            </a:r>
          </a:p>
          <a:p>
            <a:r>
              <a:rPr lang="en-US" sz="2200" dirty="0"/>
              <a:t>Betancourt, J. R., Corbett, J., &amp; </a:t>
            </a:r>
            <a:r>
              <a:rPr lang="en-US" sz="2200" dirty="0" err="1"/>
              <a:t>Bondaryk</a:t>
            </a:r>
            <a:r>
              <a:rPr lang="en-US" sz="2200" dirty="0"/>
              <a:t>, M. R. (2014). Addressing disparities and achieving equity: Cultural competence, ethics, and health-care transformation. </a:t>
            </a:r>
            <a:r>
              <a:rPr lang="en-US" sz="2200" i="1" dirty="0"/>
              <a:t>Chest</a:t>
            </a:r>
            <a:r>
              <a:rPr lang="en-US" sz="2200" dirty="0"/>
              <a:t>, </a:t>
            </a:r>
            <a:r>
              <a:rPr lang="en-US" sz="2200" i="1" dirty="0"/>
              <a:t>145</a:t>
            </a:r>
            <a:r>
              <a:rPr lang="en-US" sz="2200" dirty="0"/>
              <a:t>(1), 143–148. doi:10.1378/chest.13-0634</a:t>
            </a:r>
          </a:p>
          <a:p>
            <a:r>
              <a:rPr lang="en-US" sz="2200" dirty="0"/>
              <a:t>Braun, V., Clarke, V., &amp; Terry, G. (2014). Thematic analysis. In P. </a:t>
            </a:r>
            <a:r>
              <a:rPr lang="en-US" sz="2200" dirty="0" err="1"/>
              <a:t>Rohleder</a:t>
            </a:r>
            <a:r>
              <a:rPr lang="en-US" sz="2200" dirty="0"/>
              <a:t> &amp; A. Lyons (Eds.), </a:t>
            </a:r>
            <a:r>
              <a:rPr lang="en-US" sz="2200" i="1" dirty="0"/>
              <a:t>Qualitative research in clinical and health psychology</a:t>
            </a:r>
            <a:r>
              <a:rPr lang="en-US" sz="2200" dirty="0"/>
              <a:t> (pp. 95–113). Basingstoke, UK: Palgrave MacMillan.</a:t>
            </a:r>
          </a:p>
          <a:p>
            <a:r>
              <a:rPr lang="en-US" sz="2200" dirty="0" err="1"/>
              <a:t>Bronfenbrenner</a:t>
            </a:r>
            <a:r>
              <a:rPr lang="en-US" sz="2200" dirty="0"/>
              <a:t>, U. (1995). Developmental ecology through space and time: A future perspective. In P. Moen, H. Elder, &amp; K. </a:t>
            </a:r>
            <a:r>
              <a:rPr lang="en-US" sz="2200" dirty="0" err="1"/>
              <a:t>Luscher</a:t>
            </a:r>
            <a:r>
              <a:rPr lang="en-US" sz="2200" dirty="0"/>
              <a:t> (Eds</a:t>
            </a:r>
            <a:r>
              <a:rPr lang="en-US" sz="2200" i="1" dirty="0"/>
              <a:t>.</a:t>
            </a:r>
            <a:r>
              <a:rPr lang="en-US" sz="2200" dirty="0"/>
              <a:t>)</a:t>
            </a:r>
            <a:r>
              <a:rPr lang="en-US" sz="2200" i="1" dirty="0"/>
              <a:t>, Examining Lives in Context</a:t>
            </a:r>
            <a:r>
              <a:rPr lang="en-US" sz="2200" dirty="0"/>
              <a:t> (pp. 619–647). Washington, DC: American Psychological Association.</a:t>
            </a:r>
          </a:p>
          <a:p>
            <a:endParaRPr lang="en-US" dirty="0"/>
          </a:p>
        </p:txBody>
      </p:sp>
    </p:spTree>
    <p:extLst>
      <p:ext uri="{BB962C8B-B14F-4D97-AF65-F5344CB8AC3E}">
        <p14:creationId xmlns:p14="http://schemas.microsoft.com/office/powerpoint/2010/main" val="2524610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Statement</a:t>
            </a:r>
          </a:p>
        </p:txBody>
      </p:sp>
      <p:sp>
        <p:nvSpPr>
          <p:cNvPr id="3" name="Content Placeholder 2"/>
          <p:cNvSpPr>
            <a:spLocks noGrp="1"/>
          </p:cNvSpPr>
          <p:nvPr>
            <p:ph idx="1"/>
          </p:nvPr>
        </p:nvSpPr>
        <p:spPr/>
        <p:txBody>
          <a:bodyPr/>
          <a:lstStyle/>
          <a:p>
            <a:r>
              <a:rPr lang="en-US" sz="2800" b="1" dirty="0"/>
              <a:t>General</a:t>
            </a:r>
          </a:p>
          <a:p>
            <a:pPr lvl="1"/>
            <a:r>
              <a:rPr lang="en-US" sz="2400" dirty="0"/>
              <a:t>The context of continuing racial disparities in access to healthcare (</a:t>
            </a:r>
            <a:r>
              <a:rPr lang="en-US" sz="2400" dirty="0" err="1"/>
              <a:t>Hausmann</a:t>
            </a:r>
            <a:r>
              <a:rPr lang="en-US" sz="2400" dirty="0"/>
              <a:t> et al., 2013)</a:t>
            </a:r>
          </a:p>
          <a:p>
            <a:r>
              <a:rPr lang="en-US" sz="2800" b="1" dirty="0"/>
              <a:t>Specific</a:t>
            </a:r>
          </a:p>
          <a:p>
            <a:pPr lvl="1"/>
            <a:r>
              <a:rPr lang="en-US" sz="2400" dirty="0"/>
              <a:t>How African Americans perceive barriers to engagement with medical services.</a:t>
            </a:r>
          </a:p>
          <a:p>
            <a:endParaRPr lang="en-US" dirty="0"/>
          </a:p>
        </p:txBody>
      </p:sp>
    </p:spTree>
    <p:extLst>
      <p:ext uri="{BB962C8B-B14F-4D97-AF65-F5344CB8AC3E}">
        <p14:creationId xmlns:p14="http://schemas.microsoft.com/office/powerpoint/2010/main" val="2974963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484310" y="2141621"/>
            <a:ext cx="10018713" cy="4259179"/>
          </a:xfrm>
        </p:spPr>
        <p:txBody>
          <a:bodyPr>
            <a:normAutofit fontScale="77500" lnSpcReduction="20000"/>
          </a:bodyPr>
          <a:lstStyle/>
          <a:p>
            <a:r>
              <a:rPr lang="en-US" dirty="0"/>
              <a:t>Hall, M.A. &amp; Lord, R. (2014). </a:t>
            </a:r>
            <a:r>
              <a:rPr lang="en-US" dirty="0" err="1"/>
              <a:t>Obamacare</a:t>
            </a:r>
            <a:r>
              <a:rPr lang="en-US" dirty="0"/>
              <a:t>: What the Affordable Care Act means for patients and physicians. </a:t>
            </a:r>
            <a:r>
              <a:rPr lang="en-US" i="1" dirty="0"/>
              <a:t>British Medical Journal, 53</a:t>
            </a:r>
            <a:r>
              <a:rPr lang="en-US" dirty="0"/>
              <a:t>(76). doi:10.1136/bmj.g.536</a:t>
            </a:r>
          </a:p>
          <a:p>
            <a:r>
              <a:rPr lang="en-US" dirty="0" err="1"/>
              <a:t>Hausmann</a:t>
            </a:r>
            <a:r>
              <a:rPr lang="en-US" dirty="0"/>
              <a:t>, L. R. M., </a:t>
            </a:r>
            <a:r>
              <a:rPr lang="en-US" dirty="0" err="1"/>
              <a:t>Kwoh</a:t>
            </a:r>
            <a:r>
              <a:rPr lang="en-US" dirty="0"/>
              <a:t>, C. K., Hannon, M. J., &amp; Ibrahim, S. A. (2013). Perceived racial discrimination in healthcare and race differences in physician trust. </a:t>
            </a:r>
            <a:r>
              <a:rPr lang="en-US" i="1" dirty="0"/>
              <a:t>Race and Social Problems</a:t>
            </a:r>
            <a:r>
              <a:rPr lang="en-US" dirty="0"/>
              <a:t>, 5(2), 113–120. doi:10.1007/s12552-013-9092-z</a:t>
            </a:r>
          </a:p>
          <a:p>
            <a:r>
              <a:rPr lang="en-US" dirty="0"/>
              <a:t>Horner-Johnson, W., </a:t>
            </a:r>
            <a:r>
              <a:rPr lang="en-US" dirty="0" err="1"/>
              <a:t>Fujiura</a:t>
            </a:r>
            <a:r>
              <a:rPr lang="en-US" dirty="0"/>
              <a:t>, G. T., &amp; Goode, T. D. (2014). Promoting a new research agenda: Health disparities research at the intersection of disability, race, and ethnicity. </a:t>
            </a:r>
            <a:r>
              <a:rPr lang="en-US" i="1" dirty="0"/>
              <a:t>Medical Care</a:t>
            </a:r>
            <a:r>
              <a:rPr lang="en-US" dirty="0"/>
              <a:t>, 52. Retrieved from http://journals.lww.com/lww-medicalcare/Fulltext/2014/10001/Promoting_a_New_Research_Agenda__Health.3.aspx</a:t>
            </a:r>
          </a:p>
          <a:p>
            <a:r>
              <a:rPr lang="en-US" dirty="0"/>
              <a:t>Joseph-Williams, N., </a:t>
            </a:r>
            <a:r>
              <a:rPr lang="en-US" dirty="0" err="1"/>
              <a:t>Elwyn</a:t>
            </a:r>
            <a:r>
              <a:rPr lang="en-US" dirty="0"/>
              <a:t>, G., &amp; Edwards, A. (2014). Knowledge is not power for patients: A systematic review and thematic synthesis of patient-reported barriers and facilitators to shared decision making. </a:t>
            </a:r>
            <a:r>
              <a:rPr lang="en-US" i="1" dirty="0"/>
              <a:t>Patient Education and Counseling</a:t>
            </a:r>
            <a:r>
              <a:rPr lang="en-US" dirty="0"/>
              <a:t>, </a:t>
            </a:r>
            <a:r>
              <a:rPr lang="en-US" i="1" dirty="0"/>
              <a:t>94</a:t>
            </a:r>
            <a:r>
              <a:rPr lang="en-US" dirty="0"/>
              <a:t>(3), 291–309. doi:10.1016/j.pec.2013.10.031</a:t>
            </a:r>
          </a:p>
          <a:p>
            <a:r>
              <a:rPr lang="en-US" dirty="0" err="1"/>
              <a:t>Winnicott</a:t>
            </a:r>
            <a:r>
              <a:rPr lang="en-US" dirty="0"/>
              <a:t>, D. (1965). </a:t>
            </a:r>
            <a:r>
              <a:rPr lang="en-US" i="1" dirty="0"/>
              <a:t>The maturational processes and the facilitating environment: Studies in the theory of emotional development</a:t>
            </a:r>
            <a:r>
              <a:rPr lang="en-US" dirty="0"/>
              <a:t>. London, UK: </a:t>
            </a:r>
            <a:r>
              <a:rPr lang="en-US" dirty="0" err="1"/>
              <a:t>Tavistock</a:t>
            </a:r>
            <a:r>
              <a:rPr lang="en-US" dirty="0"/>
              <a:t>.</a:t>
            </a:r>
          </a:p>
          <a:p>
            <a:endParaRPr lang="en-US" dirty="0"/>
          </a:p>
        </p:txBody>
      </p:sp>
    </p:spTree>
    <p:extLst>
      <p:ext uri="{BB962C8B-B14F-4D97-AF65-F5344CB8AC3E}">
        <p14:creationId xmlns:p14="http://schemas.microsoft.com/office/powerpoint/2010/main" val="3913464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sz="2800" dirty="0"/>
              <a:t>The purpose of this qualitative multiple case study was to identify barriers that low income African Americans experience through the perceptions of users and staff at two family health centers located in an area of West Central Illinois. </a:t>
            </a:r>
          </a:p>
          <a:p>
            <a:endParaRPr lang="en-US" dirty="0"/>
          </a:p>
        </p:txBody>
      </p:sp>
    </p:spTree>
    <p:extLst>
      <p:ext uri="{BB962C8B-B14F-4D97-AF65-F5344CB8AC3E}">
        <p14:creationId xmlns:p14="http://schemas.microsoft.com/office/powerpoint/2010/main" val="428219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1484310" y="2438399"/>
            <a:ext cx="10018713" cy="3352801"/>
          </a:xfrm>
        </p:spPr>
        <p:txBody>
          <a:bodyPr>
            <a:normAutofit fontScale="77500" lnSpcReduction="20000"/>
          </a:bodyPr>
          <a:lstStyle/>
          <a:p>
            <a:pPr marL="0" indent="0">
              <a:buNone/>
            </a:pPr>
            <a:r>
              <a:rPr lang="en-US" dirty="0"/>
              <a:t>“How do health center staff and users perceive the barriers to access health care experienced by African American patients?” </a:t>
            </a:r>
          </a:p>
          <a:p>
            <a:pPr marL="914400" lvl="1" indent="-457200">
              <a:buFont typeface="+mj-lt"/>
              <a:buAutoNum type="arabicPeriod"/>
            </a:pPr>
            <a:r>
              <a:rPr lang="en-US" dirty="0"/>
              <a:t>How do clinic staff and patients describe the </a:t>
            </a:r>
            <a:r>
              <a:rPr lang="en-US" b="1" dirty="0"/>
              <a:t>availability</a:t>
            </a:r>
            <a:r>
              <a:rPr lang="en-US" dirty="0"/>
              <a:t> of health care services for African American patients?</a:t>
            </a:r>
          </a:p>
          <a:p>
            <a:pPr marL="914400" lvl="1" indent="-457200">
              <a:buFont typeface="+mj-lt"/>
              <a:buAutoNum type="arabicPeriod"/>
            </a:pPr>
            <a:r>
              <a:rPr lang="en-US" dirty="0"/>
              <a:t>How do clinic staff and patients perceive the </a:t>
            </a:r>
            <a:r>
              <a:rPr lang="en-US" b="1" dirty="0"/>
              <a:t>accommodation </a:t>
            </a:r>
            <a:r>
              <a:rPr lang="en-US" dirty="0"/>
              <a:t>the clinic makes to patients for African American patients?</a:t>
            </a:r>
          </a:p>
          <a:p>
            <a:pPr marL="914400" lvl="1" indent="-457200">
              <a:buFont typeface="+mj-lt"/>
              <a:buAutoNum type="arabicPeriod"/>
            </a:pPr>
            <a:r>
              <a:rPr lang="en-US" dirty="0"/>
              <a:t>How do clinic staff and patients perceive the </a:t>
            </a:r>
            <a:r>
              <a:rPr lang="en-US" b="1" dirty="0"/>
              <a:t>affordability</a:t>
            </a:r>
            <a:r>
              <a:rPr lang="en-US" dirty="0"/>
              <a:t> of the health care services provided by the clinic for African American patients?</a:t>
            </a:r>
          </a:p>
          <a:p>
            <a:pPr marL="914400" lvl="1" indent="-457200">
              <a:buFont typeface="+mj-lt"/>
              <a:buAutoNum type="arabicPeriod"/>
            </a:pPr>
            <a:r>
              <a:rPr lang="en-US" dirty="0"/>
              <a:t>How do clinic staff and patients perceive the </a:t>
            </a:r>
            <a:r>
              <a:rPr lang="en-US" b="1" dirty="0"/>
              <a:t>acceptability </a:t>
            </a:r>
            <a:r>
              <a:rPr lang="en-US" dirty="0"/>
              <a:t>of health care services provided by the clinic for African American patients</a:t>
            </a:r>
            <a:r>
              <a:rPr lang="en-US" dirty="0" smtClean="0"/>
              <a:t>?</a:t>
            </a:r>
          </a:p>
          <a:p>
            <a:pPr marL="914400" lvl="1" indent="-457200">
              <a:buFont typeface="+mj-lt"/>
              <a:buAutoNum type="arabicPeriod"/>
            </a:pPr>
            <a:r>
              <a:rPr lang="en-US" dirty="0"/>
              <a:t>Are healthcare clinics/hospitals is within a reasonable traveling distance (5-10 minutes). </a:t>
            </a:r>
            <a:r>
              <a:rPr lang="en-US" b="1" u="sng" dirty="0"/>
              <a:t>(accessibility) </a:t>
            </a:r>
          </a:p>
          <a:p>
            <a:pPr marL="0" indent="0">
              <a:buNone/>
            </a:pPr>
            <a:endParaRPr lang="en-US" dirty="0"/>
          </a:p>
        </p:txBody>
      </p:sp>
    </p:spTree>
    <p:extLst>
      <p:ext uri="{BB962C8B-B14F-4D97-AF65-F5344CB8AC3E}">
        <p14:creationId xmlns:p14="http://schemas.microsoft.com/office/powerpoint/2010/main" val="44585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Framework</a:t>
            </a:r>
          </a:p>
        </p:txBody>
      </p:sp>
      <p:sp>
        <p:nvSpPr>
          <p:cNvPr id="3" name="Content Placeholder 2"/>
          <p:cNvSpPr>
            <a:spLocks noGrp="1"/>
          </p:cNvSpPr>
          <p:nvPr>
            <p:ph idx="1"/>
          </p:nvPr>
        </p:nvSpPr>
        <p:spPr>
          <a:xfrm>
            <a:off x="1484310" y="2666999"/>
            <a:ext cx="10018713" cy="3733801"/>
          </a:xfrm>
        </p:spPr>
        <p:txBody>
          <a:bodyPr>
            <a:normAutofit/>
          </a:bodyPr>
          <a:lstStyle/>
          <a:p>
            <a:r>
              <a:rPr lang="en-US" dirty="0"/>
              <a:t>Bioecological systems theory (</a:t>
            </a:r>
            <a:r>
              <a:rPr lang="en-US" dirty="0" err="1"/>
              <a:t>Brofenbrenner</a:t>
            </a:r>
            <a:r>
              <a:rPr lang="en-US" dirty="0"/>
              <a:t>, 1995)</a:t>
            </a:r>
          </a:p>
          <a:p>
            <a:pPr lvl="1"/>
            <a:r>
              <a:rPr lang="en-US" dirty="0"/>
              <a:t>Process-person-context-time (PCCT) model</a:t>
            </a:r>
          </a:p>
          <a:p>
            <a:pPr lvl="1"/>
            <a:r>
              <a:rPr lang="en-US" dirty="0"/>
              <a:t>Systematic process of interactions within a variety of environments</a:t>
            </a:r>
          </a:p>
          <a:p>
            <a:pPr lvl="1"/>
            <a:r>
              <a:rPr lang="en-US" dirty="0"/>
              <a:t>Considers interactions between individuals </a:t>
            </a:r>
          </a:p>
          <a:p>
            <a:pPr lvl="1"/>
            <a:r>
              <a:rPr lang="en-US" dirty="0"/>
              <a:t>Considers external factors</a:t>
            </a:r>
          </a:p>
          <a:p>
            <a:pPr lvl="2"/>
            <a:r>
              <a:rPr lang="en-US" dirty="0"/>
              <a:t>Socioeconomic status</a:t>
            </a:r>
          </a:p>
          <a:p>
            <a:pPr lvl="2"/>
            <a:r>
              <a:rPr lang="en-US" dirty="0"/>
              <a:t>Governmental policy</a:t>
            </a:r>
          </a:p>
          <a:p>
            <a:pPr lvl="2"/>
            <a:r>
              <a:rPr lang="en-US" dirty="0"/>
              <a:t>Political climate</a:t>
            </a:r>
          </a:p>
        </p:txBody>
      </p:sp>
    </p:spTree>
    <p:extLst>
      <p:ext uri="{BB962C8B-B14F-4D97-AF65-F5344CB8AC3E}">
        <p14:creationId xmlns:p14="http://schemas.microsoft.com/office/powerpoint/2010/main" val="818475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Framework (cont’d)</a:t>
            </a:r>
          </a:p>
        </p:txBody>
      </p:sp>
      <p:sp>
        <p:nvSpPr>
          <p:cNvPr id="3" name="Content Placeholder 2"/>
          <p:cNvSpPr>
            <a:spLocks noGrp="1"/>
          </p:cNvSpPr>
          <p:nvPr>
            <p:ph idx="1"/>
          </p:nvPr>
        </p:nvSpPr>
        <p:spPr>
          <a:xfrm>
            <a:off x="1484310" y="2666999"/>
            <a:ext cx="10018713" cy="3619501"/>
          </a:xfrm>
        </p:spPr>
        <p:txBody>
          <a:bodyPr/>
          <a:lstStyle/>
          <a:p>
            <a:r>
              <a:rPr lang="en-US" dirty="0"/>
              <a:t>Object relations theory (</a:t>
            </a:r>
            <a:r>
              <a:rPr lang="en-US" dirty="0" err="1"/>
              <a:t>Winnicott</a:t>
            </a:r>
            <a:r>
              <a:rPr lang="en-US" dirty="0"/>
              <a:t>, 1965)</a:t>
            </a:r>
          </a:p>
          <a:p>
            <a:pPr lvl="1"/>
            <a:r>
              <a:rPr lang="en-US" dirty="0"/>
              <a:t>Explores the process of an individual psyche development within an environment</a:t>
            </a:r>
          </a:p>
          <a:p>
            <a:pPr lvl="1"/>
            <a:r>
              <a:rPr lang="en-US" dirty="0"/>
              <a:t>“True” and “false” selves</a:t>
            </a:r>
          </a:p>
          <a:p>
            <a:pPr lvl="1"/>
            <a:r>
              <a:rPr lang="en-US" dirty="0"/>
              <a:t>False self is a defense mechanism built around the true self</a:t>
            </a:r>
          </a:p>
          <a:p>
            <a:pPr lvl="1"/>
            <a:r>
              <a:rPr lang="en-US" dirty="0"/>
              <a:t>Gap between true and false self results in</a:t>
            </a:r>
          </a:p>
          <a:p>
            <a:pPr lvl="2"/>
            <a:r>
              <a:rPr lang="en-US" dirty="0"/>
              <a:t>Psychological vulnerability</a:t>
            </a:r>
          </a:p>
          <a:p>
            <a:pPr lvl="2"/>
            <a:r>
              <a:rPr lang="en-US" dirty="0"/>
              <a:t>Pathologies</a:t>
            </a:r>
          </a:p>
          <a:p>
            <a:endParaRPr lang="en-US" dirty="0"/>
          </a:p>
        </p:txBody>
      </p:sp>
    </p:spTree>
    <p:extLst>
      <p:ext uri="{BB962C8B-B14F-4D97-AF65-F5344CB8AC3E}">
        <p14:creationId xmlns:p14="http://schemas.microsoft.com/office/powerpoint/2010/main" val="770504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Gap</a:t>
            </a:r>
          </a:p>
        </p:txBody>
      </p:sp>
      <p:sp>
        <p:nvSpPr>
          <p:cNvPr id="3" name="Content Placeholder 2"/>
          <p:cNvSpPr>
            <a:spLocks noGrp="1"/>
          </p:cNvSpPr>
          <p:nvPr>
            <p:ph idx="1"/>
          </p:nvPr>
        </p:nvSpPr>
        <p:spPr/>
        <p:txBody>
          <a:bodyPr>
            <a:normAutofit/>
          </a:bodyPr>
          <a:lstStyle/>
          <a:p>
            <a:r>
              <a:rPr lang="en-US" sz="2800" dirty="0"/>
              <a:t>Researchers have identified racial barriers in healthcare access</a:t>
            </a:r>
          </a:p>
          <a:p>
            <a:r>
              <a:rPr lang="en-US" sz="2800" dirty="0"/>
              <a:t>However, there is a lack of patient perspectives on these barriers (Joseph-Williams et al., 2014)</a:t>
            </a:r>
          </a:p>
        </p:txBody>
      </p:sp>
    </p:spTree>
    <p:extLst>
      <p:ext uri="{BB962C8B-B14F-4D97-AF65-F5344CB8AC3E}">
        <p14:creationId xmlns:p14="http://schemas.microsoft.com/office/powerpoint/2010/main" val="3581708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a:t>
            </a:r>
          </a:p>
        </p:txBody>
      </p:sp>
      <p:sp>
        <p:nvSpPr>
          <p:cNvPr id="3" name="Content Placeholder 2"/>
          <p:cNvSpPr>
            <a:spLocks noGrp="1"/>
          </p:cNvSpPr>
          <p:nvPr>
            <p:ph idx="1"/>
          </p:nvPr>
        </p:nvSpPr>
        <p:spPr/>
        <p:txBody>
          <a:bodyPr>
            <a:noAutofit/>
          </a:bodyPr>
          <a:lstStyle/>
          <a:p>
            <a:r>
              <a:rPr lang="en-US" sz="1600" i="1" dirty="0"/>
              <a:t>n</a:t>
            </a:r>
            <a:r>
              <a:rPr lang="en-US" sz="1600" dirty="0"/>
              <a:t>=24</a:t>
            </a:r>
          </a:p>
          <a:p>
            <a:r>
              <a:rPr lang="en-US" sz="1600" dirty="0"/>
              <a:t>Patients (</a:t>
            </a:r>
            <a:r>
              <a:rPr lang="en-US" sz="1600" i="1" dirty="0"/>
              <a:t>n</a:t>
            </a:r>
            <a:r>
              <a:rPr lang="en-US" sz="1600" dirty="0"/>
              <a:t>=16)</a:t>
            </a:r>
          </a:p>
          <a:p>
            <a:pPr lvl="1"/>
            <a:r>
              <a:rPr lang="en-US" sz="1400" dirty="0"/>
              <a:t>8 Health Department </a:t>
            </a:r>
          </a:p>
          <a:p>
            <a:pPr lvl="1"/>
            <a:r>
              <a:rPr lang="en-US" sz="1400" dirty="0"/>
              <a:t>8 Clinic </a:t>
            </a:r>
          </a:p>
          <a:p>
            <a:r>
              <a:rPr lang="en-US" sz="1600" dirty="0"/>
              <a:t>Staff (</a:t>
            </a:r>
            <a:r>
              <a:rPr lang="en-US" sz="1600" i="1" dirty="0"/>
              <a:t>n</a:t>
            </a:r>
            <a:r>
              <a:rPr lang="en-US" sz="1600" dirty="0"/>
              <a:t>=8)</a:t>
            </a:r>
          </a:p>
          <a:p>
            <a:pPr lvl="1"/>
            <a:r>
              <a:rPr lang="en-US" sz="1400" dirty="0"/>
              <a:t>1 Administrator, 2 Social Workers, 1 Registered Nurse (Health Department) </a:t>
            </a:r>
          </a:p>
          <a:p>
            <a:pPr lvl="1"/>
            <a:r>
              <a:rPr lang="en-US" sz="1400" dirty="0"/>
              <a:t>1 Administrator, 1 Advance Nurse Practitioner, 1 Registered Nurse, 1 Social Worker </a:t>
            </a:r>
          </a:p>
          <a:p>
            <a:r>
              <a:rPr lang="en-US" sz="1600" dirty="0"/>
              <a:t>At 2 family healthcare clinics in West Central Illinois</a:t>
            </a:r>
          </a:p>
          <a:p>
            <a:pPr lvl="1"/>
            <a:r>
              <a:rPr lang="en-US" sz="1400" dirty="0"/>
              <a:t>Located in high poverty areas</a:t>
            </a:r>
          </a:p>
          <a:p>
            <a:pPr lvl="1"/>
            <a:r>
              <a:rPr lang="en-US" sz="1400" dirty="0"/>
              <a:t>Serve local African American community</a:t>
            </a:r>
          </a:p>
          <a:p>
            <a:r>
              <a:rPr lang="en-US" sz="1600" dirty="0"/>
              <a:t>Convenience sampling</a:t>
            </a:r>
          </a:p>
        </p:txBody>
      </p:sp>
    </p:spTree>
    <p:extLst>
      <p:ext uri="{BB962C8B-B14F-4D97-AF65-F5344CB8AC3E}">
        <p14:creationId xmlns:p14="http://schemas.microsoft.com/office/powerpoint/2010/main" val="4040139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392</TotalTime>
  <Words>4190</Words>
  <Application>Microsoft Office PowerPoint</Application>
  <PresentationFormat>Widescreen</PresentationFormat>
  <Paragraphs>430</Paragraphs>
  <Slides>30</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Corbel</vt:lpstr>
      <vt:lpstr>Times New Roman</vt:lpstr>
      <vt:lpstr>Parallax</vt:lpstr>
      <vt:lpstr>Low Income African Americans Perceptions of Barriers to Healthcare Services</vt:lpstr>
      <vt:lpstr>Introduction</vt:lpstr>
      <vt:lpstr>Problem Statement</vt:lpstr>
      <vt:lpstr>Purpose</vt:lpstr>
      <vt:lpstr>Research Questions</vt:lpstr>
      <vt:lpstr>Theoretical Framework</vt:lpstr>
      <vt:lpstr>Theoretical Framework (cont’d)</vt:lpstr>
      <vt:lpstr>Research Gap</vt:lpstr>
      <vt:lpstr>Population</vt:lpstr>
      <vt:lpstr>Snap Shot</vt:lpstr>
      <vt:lpstr>Snap Shot</vt:lpstr>
      <vt:lpstr>Snap Shot</vt:lpstr>
      <vt:lpstr>Instrumentation</vt:lpstr>
      <vt:lpstr>Data Analysis</vt:lpstr>
      <vt:lpstr>Findings</vt:lpstr>
      <vt:lpstr>Findings</vt:lpstr>
      <vt:lpstr>Findings</vt:lpstr>
      <vt:lpstr>Findings </vt:lpstr>
      <vt:lpstr>Findings</vt:lpstr>
      <vt:lpstr>Findings </vt:lpstr>
      <vt:lpstr>Findings</vt:lpstr>
      <vt:lpstr>Findings</vt:lpstr>
      <vt:lpstr>Limitations</vt:lpstr>
      <vt:lpstr>Recommendations</vt:lpstr>
      <vt:lpstr>Implications for Clinical Social Workers as Navigators </vt:lpstr>
      <vt:lpstr>Conclusion </vt:lpstr>
      <vt:lpstr>Dissertation Committee </vt:lpstr>
      <vt:lpstr>Questions &amp; Comments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Income African American Perceptions of Barriers to Healthcare</dc:title>
  <dc:creator>Author</dc:creator>
  <cp:lastModifiedBy>Davis, Roxxi M.</cp:lastModifiedBy>
  <cp:revision>58</cp:revision>
  <cp:lastPrinted>2017-03-30T21:30:59Z</cp:lastPrinted>
  <dcterms:created xsi:type="dcterms:W3CDTF">2017-03-29T14:52:47Z</dcterms:created>
  <dcterms:modified xsi:type="dcterms:W3CDTF">2018-02-20T02:17:03Z</dcterms:modified>
</cp:coreProperties>
</file>